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274" r:id="rId6"/>
    <p:sldId id="276" r:id="rId7"/>
    <p:sldId id="277" r:id="rId8"/>
    <p:sldId id="259" r:id="rId9"/>
    <p:sldId id="270" r:id="rId10"/>
    <p:sldId id="269" r:id="rId11"/>
    <p:sldId id="260" r:id="rId12"/>
    <p:sldId id="278" r:id="rId13"/>
    <p:sldId id="268" r:id="rId14"/>
    <p:sldId id="261" r:id="rId15"/>
    <p:sldId id="279" r:id="rId16"/>
    <p:sldId id="262" r:id="rId17"/>
    <p:sldId id="263" r:id="rId18"/>
    <p:sldId id="264" r:id="rId19"/>
    <p:sldId id="265" r:id="rId20"/>
    <p:sldId id="266" r:id="rId21"/>
    <p:sldId id="267"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4CF25-8C84-5B69-6285-0D4F8F7F45F3}" v="24" dt="2023-08-07T06:16:02.942"/>
    <p1510:client id="{A6310F73-D8AD-3DD2-68E4-6C666699B276}" v="20" dt="2023-08-03T07:56:46.918"/>
    <p1510:client id="{DA87A8F8-D96B-ED8C-B8C5-C3752542E88A}" v="127" dt="2023-08-03T09:58:31.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49BDC-DF26-1C4D-A1A5-83B6EAC767D9}" type="datetimeFigureOut">
              <a:rPr lang="fi-FI" smtClean="0"/>
              <a:t>25.8.2023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3A3B3-5031-C648-B01C-5692F55C0950}" type="slidenum">
              <a:rPr lang="fi-FI" smtClean="0"/>
              <a:t>‹#›</a:t>
            </a:fld>
            <a:endParaRPr lang="fi-FI"/>
          </a:p>
        </p:txBody>
      </p:sp>
    </p:spTree>
    <p:extLst>
      <p:ext uri="{BB962C8B-B14F-4D97-AF65-F5344CB8AC3E}">
        <p14:creationId xmlns:p14="http://schemas.microsoft.com/office/powerpoint/2010/main" val="6230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0f2b2eed9_0_4: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c0f2b2eed9_0_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c0f2b2eed9_0_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0f2b2eed9_0_11: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c0f2b2eed9_0_11: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c0f2b2eed9_0_11: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0f2b2eed9_0_18: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c0f2b2eed9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c0f2b2eed9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c0f2b2eed9_0_25: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c0f2b2eed9_0_25: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c0f2b2eed9_0_25: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bdd4b2ff_0_6: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bdd4b2ff_0_6: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6</a:t>
            </a:fld>
            <a:endParaRPr/>
          </a:p>
        </p:txBody>
      </p:sp>
    </p:spTree>
    <p:extLst>
      <p:ext uri="{BB962C8B-B14F-4D97-AF65-F5344CB8AC3E}">
        <p14:creationId xmlns:p14="http://schemas.microsoft.com/office/powerpoint/2010/main" val="185247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bdd4b2ff_0_6: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7</a:t>
            </a:fld>
            <a:endParaRPr/>
          </a:p>
        </p:txBody>
      </p:sp>
    </p:spTree>
    <p:extLst>
      <p:ext uri="{BB962C8B-B14F-4D97-AF65-F5344CB8AC3E}">
        <p14:creationId xmlns:p14="http://schemas.microsoft.com/office/powerpoint/2010/main" val="164931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1bdd4b2ff_0_523: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61bdd4b2ff_0_523: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61bdd4b2ff_0_523: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i-FI"/>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bdd4b2ff_0_6: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10</a:t>
            </a:fld>
            <a:endParaRPr/>
          </a:p>
        </p:txBody>
      </p:sp>
    </p:spTree>
    <p:extLst>
      <p:ext uri="{BB962C8B-B14F-4D97-AF65-F5344CB8AC3E}">
        <p14:creationId xmlns:p14="http://schemas.microsoft.com/office/powerpoint/2010/main" val="122743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c8c0b4e5f_0_0: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c8c0b4e5f_0_0: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8c8c0b4e5f_0_0: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445fd9bea_0_8: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2445fd9bea_0_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12445fd9bea_0_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c8c0b4e5f_0_18: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8c8c0b4e5f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8c8c0b4e5f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8196A5-1B73-9BB0-300F-F9C2598656E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224E805-8DD8-D285-BE73-D8022D3F6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17D029D-76BE-05CB-F44E-10FB1BA10340}"/>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5" name="Alatunnisteen paikkamerkki 4">
            <a:extLst>
              <a:ext uri="{FF2B5EF4-FFF2-40B4-BE49-F238E27FC236}">
                <a16:creationId xmlns:a16="http://schemas.microsoft.com/office/drawing/2014/main" id="{23B795DB-AF9E-D07F-7AC5-FFDE3DBA16E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5BDFDD7-1B5B-19C6-6D98-D235D43AD5B9}"/>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93579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6602F5-7173-0C21-8F1F-9996E38E12D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8E3DD4A-C836-5A26-7FF4-86BB94B33C4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EFE6E2-B69A-4105-E105-0E28AB6ED918}"/>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5" name="Alatunnisteen paikkamerkki 4">
            <a:extLst>
              <a:ext uri="{FF2B5EF4-FFF2-40B4-BE49-F238E27FC236}">
                <a16:creationId xmlns:a16="http://schemas.microsoft.com/office/drawing/2014/main" id="{E702B935-FFC0-708C-83F7-8EFB5E1F483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138FD52-6459-1EDE-7CC8-537C8F44FCC9}"/>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253945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8D02916-3851-A95F-F2FB-2C46D577359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2C5A20C-3F49-8E4E-3316-186DCBA3823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B63C6CC-B59E-EE9B-6553-42B582317593}"/>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5" name="Alatunnisteen paikkamerkki 4">
            <a:extLst>
              <a:ext uri="{FF2B5EF4-FFF2-40B4-BE49-F238E27FC236}">
                <a16:creationId xmlns:a16="http://schemas.microsoft.com/office/drawing/2014/main" id="{63E31422-F244-6227-3C70-C4F311255EF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8CFCB8C-67F6-F85A-FC33-5BEA5B2477EC}"/>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234602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6"/>
          <p:cNvSpPr txBox="1">
            <a:spLocks noGrp="1"/>
          </p:cNvSpPr>
          <p:nvPr>
            <p:ph type="ftr" idx="11"/>
          </p:nvPr>
        </p:nvSpPr>
        <p:spPr>
          <a:xfrm>
            <a:off x="4145676" y="6377768"/>
            <a:ext cx="3901813" cy="184666"/>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 name="Google Shape;17;p6"/>
          <p:cNvSpPr txBox="1">
            <a:spLocks noGrp="1"/>
          </p:cNvSpPr>
          <p:nvPr>
            <p:ph type="dt" idx="10"/>
          </p:nvPr>
        </p:nvSpPr>
        <p:spPr>
          <a:xfrm>
            <a:off x="609658" y="6377768"/>
            <a:ext cx="2804428" cy="18466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 name="Google Shape;18;p6"/>
          <p:cNvSpPr txBox="1">
            <a:spLocks noGrp="1"/>
          </p:cNvSpPr>
          <p:nvPr>
            <p:ph type="sldNum" idx="12"/>
          </p:nvPr>
        </p:nvSpPr>
        <p:spPr>
          <a:xfrm>
            <a:off x="8779078" y="6377767"/>
            <a:ext cx="2804428" cy="19543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1270" b="0" i="0" u="none" strike="noStrike" cap="none">
                <a:solidFill>
                  <a:srgbClr val="888888"/>
                </a:solidFill>
                <a:latin typeface="Calibri"/>
                <a:ea typeface="Calibri"/>
                <a:cs typeface="Calibri"/>
                <a:sym typeface="Calibri"/>
              </a:defRPr>
            </a:lvl9pPr>
          </a:lstStyle>
          <a:p>
            <a:fld id="{00000000-1234-1234-1234-123412341234}" type="slidenum">
              <a:rPr lang="fi-FI" smtClean="0"/>
              <a:pPr/>
              <a:t>‹#›</a:t>
            </a:fld>
            <a:endParaRPr lang="fi-FI"/>
          </a:p>
        </p:txBody>
      </p:sp>
    </p:spTree>
    <p:extLst>
      <p:ext uri="{BB962C8B-B14F-4D97-AF65-F5344CB8AC3E}">
        <p14:creationId xmlns:p14="http://schemas.microsoft.com/office/powerpoint/2010/main" val="155908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A2823E-888B-CCAE-752C-11230A9566F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29183D2-40F4-7F7D-8BE9-340E3A26C5B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3D240E2-D237-74AA-69CF-47098A958F7F}"/>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5" name="Alatunnisteen paikkamerkki 4">
            <a:extLst>
              <a:ext uri="{FF2B5EF4-FFF2-40B4-BE49-F238E27FC236}">
                <a16:creationId xmlns:a16="http://schemas.microsoft.com/office/drawing/2014/main" id="{2FE4E1CE-B909-D28F-D815-7E30FA18F1A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D01B7C0-E961-9393-224A-6DD7ABC6E524}"/>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319877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91FC71-D583-394E-5A52-901B9CDCB5E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8BCA0C1-9A32-3C55-73FF-BD6029FE3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52C635A-8170-0C68-9695-C77D2B5A79D5}"/>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5" name="Alatunnisteen paikkamerkki 4">
            <a:extLst>
              <a:ext uri="{FF2B5EF4-FFF2-40B4-BE49-F238E27FC236}">
                <a16:creationId xmlns:a16="http://schemas.microsoft.com/office/drawing/2014/main" id="{1732D16A-58AE-E2C5-EDED-8E797DAECF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CD8F94-B2CE-3C55-B367-21AE1756864E}"/>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260026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143212-0ED3-BA61-AB78-1E2A6E70D65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F98F15A-7A25-DFB9-9E7B-EE3D4DC5C45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0CAC708-EC28-52A9-E1F0-50245010EC7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353134A-B28E-7F80-1757-0F4DED0DDB68}"/>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6" name="Alatunnisteen paikkamerkki 5">
            <a:extLst>
              <a:ext uri="{FF2B5EF4-FFF2-40B4-BE49-F238E27FC236}">
                <a16:creationId xmlns:a16="http://schemas.microsoft.com/office/drawing/2014/main" id="{1EE2F41E-3737-26B5-1C46-6F0E9C999F3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899F282-0D30-342A-8842-D062E55F9716}"/>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20903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FA6E95-6EE6-9201-F33A-CA575F25C90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0E286F5-7BE1-ABCE-2D83-65B672B41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07A5017-4D19-A62A-C4EF-53BDA2B2CE9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67EC1CE-BFD6-0F17-CD24-E7C265D03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2519112-2808-B403-BE5E-12355C20D6F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AE7E6CF-C0DB-CF57-305A-A70C53A7DF82}"/>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8" name="Alatunnisteen paikkamerkki 7">
            <a:extLst>
              <a:ext uri="{FF2B5EF4-FFF2-40B4-BE49-F238E27FC236}">
                <a16:creationId xmlns:a16="http://schemas.microsoft.com/office/drawing/2014/main" id="{93C93A01-B6A9-DA24-4180-676B3F8606D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D60F3BE-FC9A-C37A-86B4-E5C75954AFA6}"/>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393308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1F95A5-606D-1734-AB36-1F1E2B8DC8C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BEF6D50-ED33-91E9-B9FB-E123ED22FF7D}"/>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4" name="Alatunnisteen paikkamerkki 3">
            <a:extLst>
              <a:ext uri="{FF2B5EF4-FFF2-40B4-BE49-F238E27FC236}">
                <a16:creationId xmlns:a16="http://schemas.microsoft.com/office/drawing/2014/main" id="{E98D5CA8-242A-96E2-7468-B0ED40D24C8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F259461-0C53-E197-C23B-443FF2180560}"/>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161325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A2FE351-57DC-D47A-EAD2-50A82BD8B85D}"/>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3" name="Alatunnisteen paikkamerkki 2">
            <a:extLst>
              <a:ext uri="{FF2B5EF4-FFF2-40B4-BE49-F238E27FC236}">
                <a16:creationId xmlns:a16="http://schemas.microsoft.com/office/drawing/2014/main" id="{794ED5BB-553A-9BA0-DF47-1E3F5CBB398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610E0E8-1D75-8A13-246F-EE1777B6E4CA}"/>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64108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165416-A2F0-C623-5377-4F739D875F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BE17308-96FE-7E02-8A28-7DC041892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0E173E4-A0C0-417E-F483-852636A7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144AC81-AC88-A24E-8357-FE981EDA52FA}"/>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6" name="Alatunnisteen paikkamerkki 5">
            <a:extLst>
              <a:ext uri="{FF2B5EF4-FFF2-40B4-BE49-F238E27FC236}">
                <a16:creationId xmlns:a16="http://schemas.microsoft.com/office/drawing/2014/main" id="{FB8B5062-B7D2-E639-E94E-ACD0C808DAF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367A419-EC54-9305-09A3-AC4579CB294E}"/>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23221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F82960-C0EF-9B2A-014F-5AC91CC461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4579DB0-E800-5F32-D9DC-7A04246B2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3086B84-CCC8-A99D-4B69-7E9D303B1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0628B76-AC6E-5061-4105-18418414DE7E}"/>
              </a:ext>
            </a:extLst>
          </p:cNvPr>
          <p:cNvSpPr>
            <a:spLocks noGrp="1"/>
          </p:cNvSpPr>
          <p:nvPr>
            <p:ph type="dt" sz="half" idx="10"/>
          </p:nvPr>
        </p:nvSpPr>
        <p:spPr/>
        <p:txBody>
          <a:bodyPr/>
          <a:lstStyle/>
          <a:p>
            <a:fld id="{EC877482-085A-4C43-819A-F5B9F71F0772}" type="datetimeFigureOut">
              <a:rPr lang="fi-FI" smtClean="0"/>
              <a:t>25.8.2023</a:t>
            </a:fld>
            <a:endParaRPr lang="fi-FI"/>
          </a:p>
        </p:txBody>
      </p:sp>
      <p:sp>
        <p:nvSpPr>
          <p:cNvPr id="6" name="Alatunnisteen paikkamerkki 5">
            <a:extLst>
              <a:ext uri="{FF2B5EF4-FFF2-40B4-BE49-F238E27FC236}">
                <a16:creationId xmlns:a16="http://schemas.microsoft.com/office/drawing/2014/main" id="{F71E08E2-7791-395B-962C-9F250C44AA1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A3722C7-992F-05F8-0FEB-3B3CA75F4069}"/>
              </a:ext>
            </a:extLst>
          </p:cNvPr>
          <p:cNvSpPr>
            <a:spLocks noGrp="1"/>
          </p:cNvSpPr>
          <p:nvPr>
            <p:ph type="sldNum" sz="quarter" idx="12"/>
          </p:nvPr>
        </p:nvSpPr>
        <p:spPr/>
        <p:txBody>
          <a:bodyPr/>
          <a:lstStyle/>
          <a:p>
            <a:fld id="{B7B4B93A-8238-9343-97D3-4DFFF940ADBF}" type="slidenum">
              <a:rPr lang="fi-FI" smtClean="0"/>
              <a:t>‹#›</a:t>
            </a:fld>
            <a:endParaRPr lang="fi-FI"/>
          </a:p>
        </p:txBody>
      </p:sp>
    </p:spTree>
    <p:extLst>
      <p:ext uri="{BB962C8B-B14F-4D97-AF65-F5344CB8AC3E}">
        <p14:creationId xmlns:p14="http://schemas.microsoft.com/office/powerpoint/2010/main" val="110427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41404A3-84BA-5AD8-BD74-0DADC9DF8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E2ED4C7-89BB-2F47-530B-46399A5D5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A4F850-1D5F-6533-A158-D46582090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77482-085A-4C43-819A-F5B9F71F0772}" type="datetimeFigureOut">
              <a:rPr lang="fi-FI" smtClean="0"/>
              <a:t>25.8.2023</a:t>
            </a:fld>
            <a:endParaRPr lang="fi-FI"/>
          </a:p>
        </p:txBody>
      </p:sp>
      <p:sp>
        <p:nvSpPr>
          <p:cNvPr id="5" name="Alatunnisteen paikkamerkki 4">
            <a:extLst>
              <a:ext uri="{FF2B5EF4-FFF2-40B4-BE49-F238E27FC236}">
                <a16:creationId xmlns:a16="http://schemas.microsoft.com/office/drawing/2014/main" id="{2E4F9D78-4FF4-C1DE-48B8-029A185B7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7512E16-019A-5D0C-AB20-A369EA675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4B93A-8238-9343-97D3-4DFFF940ADBF}" type="slidenum">
              <a:rPr lang="fi-FI" smtClean="0"/>
              <a:t>‹#›</a:t>
            </a:fld>
            <a:endParaRPr lang="fi-FI"/>
          </a:p>
        </p:txBody>
      </p:sp>
    </p:spTree>
    <p:extLst>
      <p:ext uri="{BB962C8B-B14F-4D97-AF65-F5344CB8AC3E}">
        <p14:creationId xmlns:p14="http://schemas.microsoft.com/office/powerpoint/2010/main" val="258661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eratauko.fi/tyokalu/keskustelun-ohjauskortit/"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tiina.karhuvirta@opinkirjo.fi" TargetMode="External"/><Relationship Id="rId2" Type="http://schemas.openxmlformats.org/officeDocument/2006/relationships/hyperlink" Target="https://opinkirjo.fi/toiminta/hankkeet-ja-verkostot/dialogit/dialogisarja-tulevaisuuden-koulusta/" TargetMode="External"/><Relationship Id="rId1" Type="http://schemas.openxmlformats.org/officeDocument/2006/relationships/slideLayout" Target="../slideLayouts/slideLayout2.xml"/><Relationship Id="rId4" Type="http://schemas.openxmlformats.org/officeDocument/2006/relationships/hyperlink" Target="https://link.webropolsurveys.com/S/FCAF59C1181F679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eva.makela@opinkirjo.fi" TargetMode="External"/><Relationship Id="rId2" Type="http://schemas.openxmlformats.org/officeDocument/2006/relationships/hyperlink" Target="mailto:tiina.karhuvirta@opinkirjo.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
          <p:cNvSpPr txBox="1"/>
          <p:nvPr/>
        </p:nvSpPr>
        <p:spPr>
          <a:xfrm>
            <a:off x="1666534" y="1027322"/>
            <a:ext cx="8860100" cy="3517243"/>
          </a:xfrm>
          <a:prstGeom prst="rect">
            <a:avLst/>
          </a:prstGeom>
          <a:noFill/>
          <a:ln>
            <a:noFill/>
          </a:ln>
        </p:spPr>
        <p:txBody>
          <a:bodyPr spcFirstLastPara="1" wrap="square" lIns="68631" tIns="34289" rIns="68631" bIns="34289" anchor="t" anchorCtr="0">
            <a:spAutoFit/>
          </a:bodyPr>
          <a:lstStyle/>
          <a:p>
            <a:r>
              <a:rPr lang="fi-FI" sz="3800" b="1">
                <a:latin typeface="Gill Sans"/>
                <a:ea typeface="Gill Sans"/>
                <a:cs typeface="Gill Sans"/>
                <a:sym typeface="Gill Sans"/>
              </a:rPr>
              <a:t>Tulevaisuuden koulu ja </a:t>
            </a:r>
            <a:br>
              <a:rPr lang="fi-FI" sz="3800" b="1">
                <a:latin typeface="Gill Sans"/>
                <a:ea typeface="Gill Sans"/>
                <a:cs typeface="Gill Sans"/>
                <a:sym typeface="Gill Sans"/>
              </a:rPr>
            </a:br>
            <a:r>
              <a:rPr lang="fi-FI" sz="3800" b="1">
                <a:latin typeface="Gill Sans"/>
                <a:ea typeface="Gill Sans"/>
                <a:cs typeface="Gill Sans"/>
                <a:sym typeface="Gill Sans"/>
              </a:rPr>
              <a:t>oma opettajuuteni 2040</a:t>
            </a:r>
          </a:p>
          <a:p>
            <a:br>
              <a:rPr lang="fi-FI" sz="3800" b="1">
                <a:latin typeface="Gill Sans"/>
                <a:ea typeface="Gill Sans"/>
                <a:cs typeface="Gill Sans"/>
              </a:rPr>
            </a:br>
            <a:endParaRPr sz="3810" b="1">
              <a:solidFill>
                <a:srgbClr val="000000"/>
              </a:solidFill>
              <a:latin typeface="Gill Sans"/>
              <a:ea typeface="Gill Sans"/>
              <a:cs typeface="Gill Sans"/>
              <a:sym typeface="Gill Sans"/>
            </a:endParaRPr>
          </a:p>
          <a:p>
            <a:endParaRPr sz="2963">
              <a:solidFill>
                <a:srgbClr val="000000"/>
              </a:solidFill>
              <a:latin typeface="Gill Sans"/>
              <a:ea typeface="Gill Sans"/>
              <a:cs typeface="Gill Sans"/>
              <a:sym typeface="Gill Sans"/>
            </a:endParaRPr>
          </a:p>
          <a:p>
            <a:endParaRPr sz="2540" b="1">
              <a:solidFill>
                <a:srgbClr val="000000"/>
              </a:solidFill>
              <a:latin typeface="Gill Sans"/>
              <a:ea typeface="Gill Sans"/>
              <a:cs typeface="Gill Sans"/>
              <a:sym typeface="Gill Sans"/>
            </a:endParaRPr>
          </a:p>
          <a:p>
            <a:endParaRPr sz="1693" i="1">
              <a:solidFill>
                <a:srgbClr val="000000"/>
              </a:solidFill>
              <a:latin typeface="Gill Sans"/>
              <a:ea typeface="Gill Sans"/>
              <a:cs typeface="Gill Sans"/>
              <a:sym typeface="Gill Sans"/>
            </a:endParaRPr>
          </a:p>
        </p:txBody>
      </p:sp>
      <p:cxnSp>
        <p:nvCxnSpPr>
          <p:cNvPr id="190" name="Google Shape;190;p1"/>
          <p:cNvCxnSpPr/>
          <p:nvPr/>
        </p:nvCxnSpPr>
        <p:spPr>
          <a:xfrm rot="10800000" flipH="1">
            <a:off x="1666532" y="5252779"/>
            <a:ext cx="8860100" cy="58410"/>
          </a:xfrm>
          <a:prstGeom prst="straightConnector1">
            <a:avLst/>
          </a:prstGeom>
          <a:noFill/>
          <a:ln w="19050" cap="flat" cmpd="sng">
            <a:solidFill>
              <a:srgbClr val="FFE006"/>
            </a:solidFill>
            <a:prstDash val="solid"/>
            <a:round/>
            <a:headEnd type="none" w="sm" len="sm"/>
            <a:tailEnd type="none" w="sm" len="sm"/>
          </a:ln>
        </p:spPr>
      </p:cxnSp>
      <p:pic>
        <p:nvPicPr>
          <p:cNvPr id="191" name="Google Shape;191;p1"/>
          <p:cNvPicPr preferRelativeResize="0"/>
          <p:nvPr/>
        </p:nvPicPr>
        <p:blipFill rotWithShape="1">
          <a:blip r:embed="rId3">
            <a:alphaModFix/>
          </a:blip>
          <a:srcRect/>
          <a:stretch/>
        </p:blipFill>
        <p:spPr>
          <a:xfrm>
            <a:off x="5319989" y="6066304"/>
            <a:ext cx="1553187" cy="358456"/>
          </a:xfrm>
          <a:prstGeom prst="rect">
            <a:avLst/>
          </a:prstGeom>
          <a:noFill/>
          <a:ln>
            <a:noFill/>
          </a:ln>
        </p:spPr>
      </p:pic>
      <p:sp>
        <p:nvSpPr>
          <p:cNvPr id="192" name="Google Shape;192;p1"/>
          <p:cNvSpPr/>
          <p:nvPr/>
        </p:nvSpPr>
        <p:spPr>
          <a:xfrm>
            <a:off x="5943619" y="3276619"/>
            <a:ext cx="304762" cy="304762"/>
          </a:xfrm>
          <a:prstGeom prst="rect">
            <a:avLst/>
          </a:prstGeom>
          <a:noFill/>
          <a:ln>
            <a:noFill/>
          </a:ln>
        </p:spPr>
        <p:txBody>
          <a:bodyPr spcFirstLastPara="1" wrap="square" lIns="91385" tIns="45666" rIns="91385" bIns="45666" anchor="t" anchorCtr="0">
            <a:noAutofit/>
          </a:bodyPr>
          <a:lstStyle/>
          <a:p>
            <a:endParaRPr sz="1799">
              <a:solidFill>
                <a:srgbClr val="000000"/>
              </a:solidFill>
              <a:latin typeface="Arial"/>
              <a:ea typeface="Arial"/>
              <a:cs typeface="Arial"/>
              <a:sym typeface="Arial"/>
            </a:endParaRPr>
          </a:p>
        </p:txBody>
      </p:sp>
      <p:sp>
        <p:nvSpPr>
          <p:cNvPr id="193" name="Google Shape;193;p1"/>
          <p:cNvSpPr txBox="1"/>
          <p:nvPr/>
        </p:nvSpPr>
        <p:spPr>
          <a:xfrm>
            <a:off x="1473023" y="3674531"/>
            <a:ext cx="6869729" cy="1760672"/>
          </a:xfrm>
          <a:prstGeom prst="rect">
            <a:avLst/>
          </a:prstGeom>
          <a:noFill/>
          <a:ln>
            <a:noFill/>
          </a:ln>
        </p:spPr>
        <p:txBody>
          <a:bodyPr spcFirstLastPara="1" wrap="square" lIns="193511" tIns="96729" rIns="193511" bIns="96729" anchor="t" anchorCtr="0">
            <a:noAutofit/>
          </a:bodyPr>
          <a:lstStyle/>
          <a:p>
            <a:r>
              <a:rPr lang="fi-FI" sz="2500" b="1">
                <a:latin typeface="Gill Sans"/>
                <a:cs typeface="Gill Sans"/>
                <a:sym typeface="Gill Sans"/>
              </a:rPr>
              <a:t>Dialogi opettajuudesta 2040</a:t>
            </a:r>
            <a:endParaRPr sz="2500"/>
          </a:p>
          <a:p>
            <a:br>
              <a:rPr lang="fi-FI" sz="2950">
                <a:latin typeface="Arial"/>
                <a:ea typeface="Arial"/>
                <a:cs typeface="Arial"/>
              </a:rPr>
            </a:br>
            <a:r>
              <a:rPr lang="fi-FI" sz="2500">
                <a:solidFill>
                  <a:srgbClr val="000000"/>
                </a:solidFill>
                <a:latin typeface="Gill Sans"/>
                <a:ea typeface="Gill Sans"/>
                <a:cs typeface="Gill Sans"/>
                <a:sym typeface="Gill Sans"/>
              </a:rPr>
              <a:t>Kesto 90 min.</a:t>
            </a:r>
            <a:endParaRPr sz="2500">
              <a:solidFill>
                <a:srgbClr val="000000"/>
              </a:solidFill>
              <a:latin typeface="Gill Sans"/>
              <a:ea typeface="Gill Sans"/>
              <a:cs typeface="Gill Sans"/>
            </a:endParaRPr>
          </a:p>
        </p:txBody>
      </p:sp>
      <p:sp>
        <p:nvSpPr>
          <p:cNvPr id="194" name="Google Shape;194;p1"/>
          <p:cNvSpPr txBox="1"/>
          <p:nvPr/>
        </p:nvSpPr>
        <p:spPr>
          <a:xfrm>
            <a:off x="8524106" y="3581382"/>
            <a:ext cx="2338877" cy="1302830"/>
          </a:xfrm>
          <a:prstGeom prst="rect">
            <a:avLst/>
          </a:prstGeom>
          <a:noFill/>
          <a:ln>
            <a:noFill/>
          </a:ln>
        </p:spPr>
        <p:txBody>
          <a:bodyPr spcFirstLastPara="1" wrap="square" lIns="193511" tIns="96729" rIns="193511" bIns="96729" anchor="t" anchorCtr="0">
            <a:spAutoFit/>
          </a:bodyPr>
          <a:lstStyle/>
          <a:p>
            <a:r>
              <a:rPr lang="fi-FI" sz="1799" i="1">
                <a:solidFill>
                  <a:srgbClr val="000000"/>
                </a:solidFill>
                <a:latin typeface="Gill Sans"/>
                <a:ea typeface="Gill Sans"/>
                <a:cs typeface="Gill Sans"/>
                <a:sym typeface="Gill Sans"/>
              </a:rPr>
              <a:t>Suunnittele tämän kaavan pohjalta oma keskustelusi ja tapasi sanoittaa ohjaustekosi!</a:t>
            </a:r>
            <a:endParaRPr sz="1799">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61bdd4b2ff_0_6"/>
          <p:cNvSpPr/>
          <p:nvPr/>
        </p:nvSpPr>
        <p:spPr>
          <a:xfrm>
            <a:off x="809926" y="1194191"/>
            <a:ext cx="4786501" cy="121091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93511" tIns="193511" rIns="193511" bIns="193511" anchor="ctr" anchorCtr="0">
            <a:noAutofit/>
          </a:bodyPr>
          <a:lstStyle/>
          <a:p>
            <a:pPr>
              <a:buClr>
                <a:srgbClr val="000000"/>
              </a:buClr>
              <a:buSzPts val="1400"/>
            </a:pPr>
            <a:endParaRPr sz="2963">
              <a:solidFill>
                <a:srgbClr val="000000"/>
              </a:solidFill>
              <a:latin typeface="Arial"/>
              <a:ea typeface="Arial"/>
              <a:cs typeface="Arial"/>
              <a:sym typeface="Arial"/>
            </a:endParaRPr>
          </a:p>
        </p:txBody>
      </p:sp>
      <p:pic>
        <p:nvPicPr>
          <p:cNvPr id="208" name="Google Shape;208;g61bdd4b2ff_0_6"/>
          <p:cNvPicPr preferRelativeResize="0"/>
          <p:nvPr/>
        </p:nvPicPr>
        <p:blipFill rotWithShape="1">
          <a:blip r:embed="rId3">
            <a:alphaModFix/>
          </a:blip>
          <a:srcRect/>
          <a:stretch/>
        </p:blipFill>
        <p:spPr>
          <a:xfrm>
            <a:off x="5009489" y="6157325"/>
            <a:ext cx="2174186" cy="501742"/>
          </a:xfrm>
          <a:prstGeom prst="rect">
            <a:avLst/>
          </a:prstGeom>
          <a:noFill/>
          <a:ln>
            <a:noFill/>
          </a:ln>
        </p:spPr>
      </p:pic>
      <p:sp>
        <p:nvSpPr>
          <p:cNvPr id="209" name="Google Shape;209;g61bdd4b2ff_0_6"/>
          <p:cNvSpPr txBox="1"/>
          <p:nvPr/>
        </p:nvSpPr>
        <p:spPr>
          <a:xfrm>
            <a:off x="809926" y="469093"/>
            <a:ext cx="5041129" cy="5043034"/>
          </a:xfrm>
          <a:prstGeom prst="rect">
            <a:avLst/>
          </a:prstGeom>
          <a:noFill/>
          <a:ln>
            <a:noFill/>
          </a:ln>
        </p:spPr>
        <p:txBody>
          <a:bodyPr spcFirstLastPara="1" wrap="square" lIns="68684" tIns="68684" rIns="68684" bIns="68684" anchor="t" anchorCtr="0">
            <a:no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900"/>
            </a:pP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LUKUOHJE: </a:t>
            </a: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Oikealla sanoitus- ja ohjausvinkkejä ohjaajalle:</a:t>
            </a:r>
            <a:endParaRPr sz="3810"/>
          </a:p>
          <a:p>
            <a:pPr>
              <a:buClr>
                <a:schemeClr val="dk1"/>
              </a:buClr>
              <a:buSzPts val="900"/>
            </a:pPr>
            <a:r>
              <a:rPr lang="fi-FI" sz="1482">
                <a:solidFill>
                  <a:schemeClr val="dk1"/>
                </a:solidFill>
                <a:latin typeface="Gill Sans"/>
                <a:ea typeface="Gill Sans"/>
                <a:cs typeface="Gill Sans"/>
                <a:sym typeface="Gill Sans"/>
              </a:rPr>
              <a:t>Perusfontti - sano esimerkiksi näin</a:t>
            </a:r>
            <a:endParaRPr sz="3810"/>
          </a:p>
          <a:p>
            <a:pPr>
              <a:buClr>
                <a:schemeClr val="dk1"/>
              </a:buClr>
              <a:buSzPts val="400"/>
            </a:pPr>
            <a:r>
              <a:rPr lang="fi-FI" sz="1482" i="1">
                <a:solidFill>
                  <a:schemeClr val="dk1"/>
                </a:solidFill>
                <a:latin typeface="Gill Sans"/>
                <a:ea typeface="Gill Sans"/>
                <a:cs typeface="Gill Sans"/>
                <a:sym typeface="Gill Sans"/>
              </a:rPr>
              <a:t>Kursivoitu fontti - ohjaajalle apua keskusteluun</a:t>
            </a:r>
            <a:endParaRPr sz="3810"/>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3810"/>
          </a:p>
          <a:p>
            <a:pPr>
              <a:buClr>
                <a:schemeClr val="dk1"/>
              </a:buClr>
              <a:buSzPts val="400"/>
            </a:pPr>
            <a:endParaRPr sz="1482">
              <a:solidFill>
                <a:srgbClr val="FF0000"/>
              </a:solidFill>
              <a:latin typeface="Gill Sans"/>
              <a:ea typeface="Gill Sans"/>
              <a:cs typeface="Gill Sans"/>
              <a:sym typeface="Gill Sans"/>
            </a:endParaRPr>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82" b="1">
                <a:solidFill>
                  <a:schemeClr val="dk1"/>
                </a:solidFill>
                <a:latin typeface="Gill Sans"/>
                <a:ea typeface="Gill Sans"/>
                <a:cs typeface="Gill Sans"/>
                <a:sym typeface="Gill Sans"/>
              </a:rPr>
              <a:t>15 	Aloitus, pelisäännöt, 	esittelykierros</a:t>
            </a:r>
            <a:endParaRPr lang="fi-FI" sz="1482" b="1">
              <a:solidFill>
                <a:srgbClr val="FF0000"/>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400"/>
            </a:pPr>
            <a:endParaRPr lang="fi-FI" sz="1482">
              <a:solidFill>
                <a:schemeClr val="dk1"/>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Yhteensä 90 min</a:t>
            </a:r>
            <a:endParaRPr lang="fi-FI" sz="1482">
              <a:solidFill>
                <a:schemeClr val="dk1"/>
              </a:solidFill>
              <a:latin typeface="Calibri"/>
              <a:ea typeface="Calibri"/>
              <a:cs typeface="Calibri"/>
              <a:sym typeface="Calibri"/>
            </a:endParaRPr>
          </a:p>
          <a:p>
            <a:pPr>
              <a:buClr>
                <a:srgbClr val="000000"/>
              </a:buClr>
              <a:buSzPts val="900"/>
            </a:pPr>
            <a:endParaRPr sz="1482">
              <a:solidFill>
                <a:schemeClr val="dk1"/>
              </a:solidFill>
              <a:latin typeface="Calibri"/>
              <a:ea typeface="Calibri"/>
              <a:cs typeface="Calibri"/>
              <a:sym typeface="Calibri"/>
            </a:endParaRPr>
          </a:p>
          <a:p>
            <a:pPr>
              <a:buClr>
                <a:schemeClr val="dk1"/>
              </a:buClr>
              <a:buSzPts val="400"/>
            </a:pPr>
            <a:endParaRPr sz="1482">
              <a:solidFill>
                <a:srgbClr val="FF0000"/>
              </a:solidFill>
              <a:latin typeface="Gill Sans"/>
              <a:ea typeface="Gill Sans"/>
              <a:cs typeface="Gill Sans"/>
              <a:sym typeface="Gill Sans"/>
            </a:endParaRPr>
          </a:p>
        </p:txBody>
      </p:sp>
      <p:sp>
        <p:nvSpPr>
          <p:cNvPr id="210" name="Google Shape;210;g61bdd4b2ff_0_6"/>
          <p:cNvSpPr txBox="1"/>
          <p:nvPr/>
        </p:nvSpPr>
        <p:spPr>
          <a:xfrm>
            <a:off x="6346943" y="674369"/>
            <a:ext cx="5685865" cy="5284662"/>
          </a:xfrm>
          <a:prstGeom prst="rect">
            <a:avLst/>
          </a:prstGeom>
          <a:noFill/>
          <a:ln>
            <a:noFill/>
          </a:ln>
        </p:spPr>
        <p:txBody>
          <a:bodyPr spcFirstLastPara="1" wrap="square" lIns="68684" tIns="68684" rIns="68684" bIns="68684" anchor="t" anchorCtr="0">
            <a:noAutofit/>
          </a:bodyPr>
          <a:lstStyle/>
          <a:p>
            <a:pPr>
              <a:lnSpc>
                <a:spcPct val="115000"/>
              </a:lnSpc>
              <a:buClr>
                <a:schemeClr val="dk1"/>
              </a:buClr>
              <a:buSzPts val="400"/>
            </a:pPr>
            <a:r>
              <a:rPr lang="fi-FI" sz="2000" b="1">
                <a:solidFill>
                  <a:schemeClr val="dk1"/>
                </a:solidFill>
                <a:latin typeface="Gill Sans"/>
                <a:ea typeface="Gill Sans"/>
                <a:cs typeface="Gill Sans"/>
                <a:sym typeface="Gill Sans"/>
              </a:rPr>
              <a:t>Esittelykierros</a:t>
            </a:r>
            <a:endParaRPr sz="1270" b="1">
              <a:solidFill>
                <a:srgbClr val="000000"/>
              </a:solidFill>
              <a:latin typeface="Gill Sans"/>
              <a:ea typeface="Gill Sans"/>
              <a:cs typeface="Gill Sans"/>
              <a:sym typeface="Gill Sans"/>
            </a:endParaRPr>
          </a:p>
          <a:p>
            <a:pPr>
              <a:lnSpc>
                <a:spcPct val="115000"/>
              </a:lnSpc>
              <a:buClr>
                <a:schemeClr val="dk1"/>
              </a:buClr>
              <a:buSzPts val="400"/>
            </a:pPr>
            <a:endParaRPr lang="fi-FI" sz="1400">
              <a:latin typeface="Gill Sans"/>
              <a:cs typeface="Gill Sans"/>
              <a:sym typeface="Gill Sans"/>
            </a:endParaRPr>
          </a:p>
          <a:p>
            <a:pPr>
              <a:lnSpc>
                <a:spcPct val="115000"/>
              </a:lnSpc>
              <a:buClr>
                <a:schemeClr val="dk1"/>
              </a:buClr>
              <a:buSzPts val="400"/>
            </a:pPr>
            <a:r>
              <a:rPr lang="fi-FI" sz="1400">
                <a:latin typeface="Gill Sans"/>
                <a:cs typeface="Gill Sans"/>
                <a:sym typeface="Gill Sans"/>
              </a:rPr>
              <a:t>Sitten on esittelykierroksen vuoro. Esittele itsesi pelkällä etunimellä ja kertomalla, millaisia koulussa opittuja taitoja tai valmiuksia olet tarvinnut arkielämässä. </a:t>
            </a:r>
          </a:p>
          <a:p>
            <a:pPr>
              <a:lnSpc>
                <a:spcPct val="115000"/>
              </a:lnSpc>
              <a:buClr>
                <a:schemeClr val="dk1"/>
              </a:buClr>
              <a:buSzPts val="400"/>
            </a:pPr>
            <a:endParaRPr lang="fi-FI" sz="1400">
              <a:latin typeface="Gill Sans"/>
              <a:cs typeface="Gill Sans"/>
              <a:sym typeface="Gill Sans"/>
            </a:endParaRPr>
          </a:p>
          <a:p>
            <a:pPr>
              <a:lnSpc>
                <a:spcPct val="115000"/>
              </a:lnSpc>
              <a:buClr>
                <a:schemeClr val="dk1"/>
              </a:buClr>
              <a:buSzPts val="400"/>
            </a:pPr>
            <a:endParaRPr lang="fi-FI" sz="1400">
              <a:solidFill>
                <a:srgbClr val="000000"/>
              </a:solidFill>
              <a:latin typeface="Gill Sans"/>
              <a:ea typeface="Gill Sans"/>
              <a:cs typeface="Gill Sans"/>
              <a:sym typeface="Gill Sans"/>
            </a:endParaRPr>
          </a:p>
          <a:p>
            <a:pPr>
              <a:lnSpc>
                <a:spcPct val="115000"/>
              </a:lnSpc>
              <a:buClr>
                <a:schemeClr val="dk1"/>
              </a:buClr>
              <a:buSzPts val="400"/>
            </a:pPr>
            <a:endParaRPr lang="fi-FI" sz="1600">
              <a:solidFill>
                <a:srgbClr val="000000"/>
              </a:solidFill>
              <a:latin typeface="Gill Sans"/>
              <a:ea typeface="Gill Sans"/>
              <a:cs typeface="Gill Sans"/>
            </a:endParaRPr>
          </a:p>
          <a:p>
            <a:pPr>
              <a:lnSpc>
                <a:spcPct val="115000"/>
              </a:lnSpc>
              <a:buClr>
                <a:schemeClr val="dk1"/>
              </a:buClr>
              <a:buSzPts val="400"/>
            </a:pPr>
            <a:endParaRPr lang="fi-FI" sz="1400">
              <a:latin typeface="Gill Sans"/>
              <a:ea typeface="Gill Sans"/>
              <a:cs typeface="Gill Sans"/>
              <a:sym typeface="Gill Sans"/>
            </a:endParaRPr>
          </a:p>
          <a:p>
            <a:pPr>
              <a:lnSpc>
                <a:spcPct val="115000"/>
              </a:lnSpc>
              <a:buClr>
                <a:schemeClr val="dk1"/>
              </a:buClr>
              <a:buSzPts val="400"/>
            </a:pPr>
            <a:endParaRPr lang="fi-FI" sz="1270">
              <a:solidFill>
                <a:schemeClr val="accent1"/>
              </a:solidFill>
              <a:latin typeface="Gill Sans"/>
              <a:ea typeface="Gill Sans"/>
              <a:cs typeface="Gill Sans"/>
              <a:sym typeface="Gill Sans"/>
            </a:endParaRPr>
          </a:p>
          <a:p>
            <a:pPr>
              <a:lnSpc>
                <a:spcPct val="115000"/>
              </a:lnSpc>
              <a:buClr>
                <a:schemeClr val="dk1"/>
              </a:buClr>
              <a:buSzPts val="400"/>
            </a:pPr>
            <a:endParaRPr lang="fi-FI" sz="1270">
              <a:solidFill>
                <a:schemeClr val="accent1"/>
              </a:solidFill>
              <a:latin typeface="Gill Sans"/>
              <a:ea typeface="Gill Sans"/>
              <a:cs typeface="Gill Sans"/>
              <a:sym typeface="Gill Sans"/>
            </a:endParaRPr>
          </a:p>
          <a:p>
            <a:pPr>
              <a:lnSpc>
                <a:spcPct val="115000"/>
              </a:lnSpc>
              <a:buClr>
                <a:schemeClr val="dk1"/>
              </a:buClr>
              <a:buSzPts val="400"/>
            </a:pPr>
            <a:endParaRPr lang="fi-FI" sz="1270">
              <a:solidFill>
                <a:schemeClr val="dk1"/>
              </a:solidFill>
              <a:latin typeface="Gill Sans"/>
              <a:ea typeface="Gill Sans"/>
              <a:cs typeface="Gill Sans"/>
              <a:sym typeface="Gill Sans"/>
            </a:endParaRPr>
          </a:p>
          <a:p>
            <a:pPr>
              <a:lnSpc>
                <a:spcPct val="115000"/>
              </a:lnSpc>
              <a:buClr>
                <a:schemeClr val="dk1"/>
              </a:buClr>
              <a:buSzPts val="400"/>
            </a:pPr>
            <a:endParaRPr lang="fi-FI" sz="1270">
              <a:latin typeface="Gill Sans"/>
              <a:ea typeface="Gill Sans"/>
              <a:cs typeface="Gill Sans"/>
              <a:sym typeface="Gill Sans"/>
            </a:endParaRPr>
          </a:p>
          <a:p>
            <a:pPr>
              <a:lnSpc>
                <a:spcPct val="115000"/>
              </a:lnSpc>
              <a:buClr>
                <a:schemeClr val="dk1"/>
              </a:buClr>
              <a:buSzPts val="400"/>
            </a:pPr>
            <a:endParaRPr lang="fi-FI" sz="1270">
              <a:latin typeface="Gill Sans"/>
              <a:ea typeface="Gill Sans"/>
              <a:cs typeface="Gill Sans"/>
              <a:sym typeface="Gill Sans"/>
            </a:endParaRPr>
          </a:p>
          <a:p>
            <a:pPr marL="2903129" indent="967710">
              <a:buClr>
                <a:schemeClr val="dk1"/>
              </a:buClr>
              <a:buSzPts val="400"/>
            </a:pPr>
            <a:endParaRPr lang="fi-FI" sz="1270">
              <a:latin typeface="Gill Sans"/>
              <a:ea typeface="Gill Sans"/>
              <a:cs typeface="Gill Sans"/>
              <a:sym typeface="Gill Sans"/>
            </a:endParaRPr>
          </a:p>
          <a:p>
            <a:pPr marL="2903129" indent="967710">
              <a:buClr>
                <a:schemeClr val="dk1"/>
              </a:buClr>
              <a:buSzPts val="400"/>
            </a:pPr>
            <a:r>
              <a:rPr lang="fi-FI" sz="1482" b="1">
                <a:solidFill>
                  <a:srgbClr val="000000"/>
                </a:solidFill>
                <a:latin typeface="Gill Sans"/>
                <a:ea typeface="Gill Sans"/>
                <a:cs typeface="Gill Sans"/>
                <a:sym typeface="Gill Sans"/>
              </a:rPr>
              <a:t>3 min</a:t>
            </a:r>
            <a:endParaRPr sz="1482" b="1">
              <a:solidFill>
                <a:srgbClr val="000000"/>
              </a:solidFill>
              <a:latin typeface="Gill Sans"/>
              <a:ea typeface="Gill Sans"/>
              <a:cs typeface="Gill Sans"/>
              <a:sym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500"/>
            </a:pPr>
            <a:endParaRPr sz="1482">
              <a:solidFill>
                <a:srgbClr val="000000"/>
              </a:solidFill>
              <a:latin typeface="Gill Sans"/>
              <a:ea typeface="Gill Sans"/>
              <a:cs typeface="Gill Sans"/>
              <a:sym typeface="Gill Sans"/>
            </a:endParaRPr>
          </a:p>
        </p:txBody>
      </p:sp>
      <p:cxnSp>
        <p:nvCxnSpPr>
          <p:cNvPr id="211" name="Google Shape;211;g61bdd4b2ff_0_6"/>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extLst>
      <p:ext uri="{BB962C8B-B14F-4D97-AF65-F5344CB8AC3E}">
        <p14:creationId xmlns:p14="http://schemas.microsoft.com/office/powerpoint/2010/main" val="96111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8c8c0b4e5f_0_0"/>
          <p:cNvSpPr txBox="1"/>
          <p:nvPr/>
        </p:nvSpPr>
        <p:spPr>
          <a:xfrm>
            <a:off x="805492" y="669999"/>
            <a:ext cx="5210034" cy="5043034"/>
          </a:xfrm>
          <a:prstGeom prst="rect">
            <a:avLst/>
          </a:prstGeom>
          <a:noFill/>
          <a:ln>
            <a:noFill/>
          </a:ln>
        </p:spPr>
        <p:txBody>
          <a:bodyPr spcFirstLastPara="1" wrap="square" lIns="68684" tIns="68684" rIns="68684" bIns="68684" anchor="t" anchorCtr="0">
            <a:no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905" b="1">
              <a:solidFill>
                <a:schemeClr val="dk1"/>
              </a:solidFill>
              <a:latin typeface="Gill Sans"/>
              <a:ea typeface="Gill Sans"/>
              <a:cs typeface="Gill Sans"/>
              <a:sym typeface="Gill Sans"/>
            </a:endParaRPr>
          </a:p>
          <a:p>
            <a:pPr>
              <a:buClr>
                <a:schemeClr val="dk1"/>
              </a:buClr>
              <a:buSzPts val="400"/>
            </a:pPr>
            <a:endParaRPr sz="1905">
              <a:solidFill>
                <a:schemeClr val="dk1"/>
              </a:solidFill>
              <a:latin typeface="Gill Sans"/>
              <a:ea typeface="Gill Sans"/>
              <a:cs typeface="Gill Sans"/>
              <a:sym typeface="Gill Sans"/>
            </a:endParaRPr>
          </a:p>
          <a:p>
            <a:pPr>
              <a:buClr>
                <a:schemeClr val="dk1"/>
              </a:buClr>
              <a:buSzPts val="400"/>
            </a:pPr>
            <a:endParaRPr sz="1905">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1482">
              <a:solidFill>
                <a:srgbClr val="FF0000"/>
              </a:solidFill>
              <a:latin typeface="Gill Sans"/>
              <a:ea typeface="Gill Sans"/>
              <a:cs typeface="Gill Sans"/>
              <a:sym typeface="Gill Sans"/>
            </a:endParaRPr>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50" b="1">
                <a:solidFill>
                  <a:schemeClr val="dk1"/>
                </a:solidFill>
                <a:latin typeface="Gill Sans"/>
                <a:ea typeface="Gill Sans"/>
                <a:cs typeface="Gill Sans"/>
                <a:sym typeface="Gill Sans"/>
              </a:rPr>
              <a:t>15 	Aloitus, pelisäännöt, 	esittelykierros, </a:t>
            </a:r>
            <a:r>
              <a:rPr lang="fi-FI" sz="1450" b="1">
                <a:latin typeface="Gill Sans"/>
                <a:ea typeface="Gill Sans"/>
                <a:cs typeface="Gill Sans"/>
                <a:sym typeface="Gill Sans"/>
              </a:rPr>
              <a:t>virittely</a:t>
            </a:r>
            <a:endParaRPr lang="fi-FI" sz="1450" b="1">
              <a:latin typeface="Gill Sans"/>
              <a:ea typeface="Gill Sans"/>
              <a:cs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400"/>
            </a:pPr>
            <a:endParaRPr lang="fi-FI" sz="1482">
              <a:solidFill>
                <a:schemeClr val="dk1"/>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Yhteensä 90 min</a:t>
            </a:r>
            <a:endParaRPr lang="fi-FI" sz="1482">
              <a:solidFill>
                <a:schemeClr val="dk1"/>
              </a:solidFill>
              <a:latin typeface="Calibri"/>
              <a:ea typeface="Calibri"/>
              <a:cs typeface="Calibri"/>
              <a:sym typeface="Calibri"/>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p:txBody>
      </p:sp>
      <p:sp>
        <p:nvSpPr>
          <p:cNvPr id="227" name="Google Shape;227;g8c8c0b4e5f_0_0"/>
          <p:cNvSpPr txBox="1"/>
          <p:nvPr/>
        </p:nvSpPr>
        <p:spPr>
          <a:xfrm>
            <a:off x="6635706" y="440550"/>
            <a:ext cx="5210034" cy="5716751"/>
          </a:xfrm>
          <a:prstGeom prst="rect">
            <a:avLst/>
          </a:prstGeom>
          <a:noFill/>
          <a:ln>
            <a:noFill/>
          </a:ln>
        </p:spPr>
        <p:txBody>
          <a:bodyPr spcFirstLastPara="1" wrap="square" lIns="68684" tIns="68684" rIns="68684" bIns="68684" anchor="t" anchorCtr="0">
            <a:noAutofit/>
          </a:bodyPr>
          <a:lstStyle/>
          <a:p>
            <a:pPr algn="ctr">
              <a:buClr>
                <a:schemeClr val="dk1"/>
              </a:buClr>
              <a:buSzPts val="400"/>
            </a:pPr>
            <a:r>
              <a:rPr lang="fi-FI" sz="1900" b="1">
                <a:solidFill>
                  <a:schemeClr val="dk1"/>
                </a:solidFill>
                <a:latin typeface="Gill Sans"/>
                <a:ea typeface="Gill Sans"/>
                <a:cs typeface="Gill Sans"/>
                <a:sym typeface="Gill Sans"/>
              </a:rPr>
              <a:t>Keskustelun virittely</a:t>
            </a:r>
            <a:endParaRPr sz="1482">
              <a:solidFill>
                <a:schemeClr val="dk1"/>
              </a:solidFill>
              <a:latin typeface="Gill Sans"/>
              <a:ea typeface="Gill Sans"/>
              <a:cs typeface="Gill Sans"/>
              <a:sym typeface="Gill Sans"/>
            </a:endParaRPr>
          </a:p>
          <a:p>
            <a:pPr>
              <a:buClr>
                <a:schemeClr val="dk1"/>
              </a:buClr>
              <a:buSzPts val="400"/>
            </a:pPr>
            <a:endParaRPr sz="1482" b="1">
              <a:solidFill>
                <a:srgbClr val="000000"/>
              </a:solidFill>
              <a:latin typeface="Gill Sans"/>
              <a:ea typeface="Gill Sans"/>
              <a:cs typeface="Gill Sans"/>
              <a:sym typeface="Gill Sans"/>
            </a:endParaRPr>
          </a:p>
          <a:p>
            <a:pPr>
              <a:buClr>
                <a:srgbClr val="000000"/>
              </a:buClr>
              <a:buSzPts val="700"/>
            </a:pPr>
            <a:endParaRPr sz="1482">
              <a:latin typeface="Gill Sans"/>
              <a:ea typeface="Gill Sans"/>
              <a:cs typeface="Gill Sans"/>
              <a:sym typeface="Gill Sans"/>
            </a:endParaRPr>
          </a:p>
          <a:p>
            <a:r>
              <a:rPr lang="fi-FI" sz="1600">
                <a:latin typeface="Gill Sans"/>
                <a:ea typeface="Gill Sans"/>
                <a:cs typeface="Gill Sans"/>
              </a:rPr>
              <a:t>Seuraavalla dialla on kuuden kuvan sarja. Kuvat on luotu tekoälyllä ja aiheeksi on annettu tulevaisuuden oppimiseen ja kouluun liittyviä teemoja. </a:t>
            </a:r>
          </a:p>
          <a:p>
            <a:endParaRPr lang="fi-FI" sz="1600">
              <a:latin typeface="Gill Sans"/>
              <a:ea typeface="Gill Sans"/>
              <a:cs typeface="Gill Sans"/>
            </a:endParaRPr>
          </a:p>
          <a:p>
            <a:r>
              <a:rPr lang="fi-FI" sz="1600" i="1">
                <a:solidFill>
                  <a:srgbClr val="000000"/>
                </a:solidFill>
                <a:latin typeface="Gill Sans"/>
                <a:ea typeface="Gill Sans"/>
                <a:cs typeface="Gill Sans"/>
              </a:rPr>
              <a:t>Näytä kuvia keskustelijoille noin minuutin ajan.  Voit halutessasi myös jättää virittelymateriaalin pois.</a:t>
            </a:r>
          </a:p>
          <a:p>
            <a:endParaRPr lang="fi-FI" sz="1600">
              <a:solidFill>
                <a:srgbClr val="FF0000"/>
              </a:solidFill>
              <a:latin typeface="Gill Sans"/>
              <a:ea typeface="Gill Sans"/>
              <a:cs typeface="Calibri"/>
            </a:endParaRPr>
          </a:p>
          <a:p>
            <a:pPr>
              <a:buSzPts val="700"/>
            </a:pPr>
            <a:endParaRPr lang="fi-FI" sz="1600">
              <a:solidFill>
                <a:srgbClr val="FF0000"/>
              </a:solidFill>
              <a:latin typeface="Gill Sans"/>
              <a:ea typeface="Gill Sans"/>
              <a:cs typeface="Calibri"/>
            </a:endParaRPr>
          </a:p>
          <a:p>
            <a:pPr>
              <a:buSzPts val="700"/>
            </a:pPr>
            <a:endParaRPr lang="fi-FI" sz="1600">
              <a:solidFill>
                <a:srgbClr val="FF0000"/>
              </a:solidFill>
              <a:latin typeface="Gill Sans"/>
              <a:ea typeface="Gill Sans"/>
              <a:cs typeface="Calibri"/>
            </a:endParaRPr>
          </a:p>
          <a:p>
            <a:pPr>
              <a:buClr>
                <a:srgbClr val="000000"/>
              </a:buClr>
              <a:buSzPts val="700"/>
            </a:pPr>
            <a:endParaRPr lang="fi-FI" sz="1450" i="1">
              <a:solidFill>
                <a:srgbClr val="FF0000"/>
              </a:solidFill>
              <a:latin typeface="Gill Sans"/>
              <a:ea typeface="Gill Sans"/>
              <a:cs typeface="Calibri"/>
            </a:endParaRPr>
          </a:p>
          <a:p>
            <a:endParaRPr lang="fi-FI" sz="1450" i="1">
              <a:solidFill>
                <a:srgbClr val="000000"/>
              </a:solidFill>
              <a:latin typeface="Calibri"/>
              <a:ea typeface="Gill Sans"/>
              <a:cs typeface="Calibri"/>
              <a:sym typeface="Gill Sans"/>
            </a:endParaRPr>
          </a:p>
          <a:p>
            <a:pPr>
              <a:lnSpc>
                <a:spcPct val="115000"/>
              </a:lnSpc>
              <a:buClr>
                <a:srgbClr val="000000"/>
              </a:buClr>
              <a:buSzPts val="700"/>
            </a:pPr>
            <a:r>
              <a:rPr lang="fi-FI" sz="1450">
                <a:solidFill>
                  <a:srgbClr val="000000"/>
                </a:solidFill>
                <a:latin typeface="Gill Sans"/>
                <a:ea typeface="Gill Sans"/>
                <a:cs typeface="Gill Sans"/>
                <a:sym typeface="Gill Sans"/>
              </a:rPr>
              <a:t>	</a:t>
            </a:r>
            <a:endParaRPr sz="1450">
              <a:solidFill>
                <a:srgbClr val="000000"/>
              </a:solidFill>
              <a:latin typeface="Gill Sans"/>
              <a:ea typeface="Gill Sans"/>
              <a:cs typeface="Gill Sans"/>
              <a:sym typeface="Gill Sans"/>
            </a:endParaRPr>
          </a:p>
          <a:p>
            <a:pPr>
              <a:lnSpc>
                <a:spcPct val="115000"/>
              </a:lnSpc>
              <a:buClr>
                <a:srgbClr val="000000"/>
              </a:buClr>
              <a:buSzPts val="700"/>
            </a:pPr>
            <a:r>
              <a:rPr lang="fi-FI" sz="1450">
                <a:solidFill>
                  <a:srgbClr val="000000"/>
                </a:solidFill>
                <a:latin typeface="Gill Sans"/>
                <a:ea typeface="Gill Sans"/>
                <a:cs typeface="Gill Sans"/>
                <a:sym typeface="Gill Sans"/>
              </a:rPr>
              <a:t>		</a:t>
            </a:r>
            <a:endParaRPr sz="1450">
              <a:solidFill>
                <a:srgbClr val="000000"/>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marL="2902585" indent="967105">
              <a:lnSpc>
                <a:spcPct val="115000"/>
              </a:lnSpc>
              <a:buClr>
                <a:srgbClr val="000000"/>
              </a:buClr>
              <a:buSzPts val="700"/>
            </a:pPr>
            <a:endParaRPr sz="1482" b="1">
              <a:solidFill>
                <a:srgbClr val="000000"/>
              </a:solidFill>
              <a:latin typeface="Gill Sans"/>
              <a:ea typeface="Gill Sans"/>
              <a:cs typeface="Gill Sans"/>
            </a:endParaRPr>
          </a:p>
          <a:p>
            <a:pPr marL="2902585" indent="967105">
              <a:lnSpc>
                <a:spcPct val="115000"/>
              </a:lnSpc>
              <a:buClr>
                <a:srgbClr val="000000"/>
              </a:buClr>
              <a:buSzPts val="700"/>
            </a:pPr>
            <a:endParaRPr sz="1482" b="1">
              <a:solidFill>
                <a:srgbClr val="000000"/>
              </a:solidFill>
              <a:latin typeface="Gill Sans"/>
              <a:ea typeface="Gill Sans"/>
              <a:cs typeface="Gill Sans"/>
            </a:endParaRPr>
          </a:p>
          <a:p>
            <a:pPr marL="2902585" indent="967105">
              <a:lnSpc>
                <a:spcPct val="115000"/>
              </a:lnSpc>
              <a:buClr>
                <a:srgbClr val="000000"/>
              </a:buClr>
              <a:buSzPts val="700"/>
            </a:pPr>
            <a:endParaRPr sz="1482" b="1">
              <a:solidFill>
                <a:srgbClr val="000000"/>
              </a:solidFill>
              <a:latin typeface="Gill Sans"/>
              <a:ea typeface="Gill Sans"/>
              <a:cs typeface="Gill Sans"/>
            </a:endParaRPr>
          </a:p>
          <a:p>
            <a:pPr marL="2902585" indent="967105">
              <a:lnSpc>
                <a:spcPct val="115000"/>
              </a:lnSpc>
              <a:buClr>
                <a:srgbClr val="000000"/>
              </a:buClr>
              <a:buSzPts val="700"/>
            </a:pPr>
            <a:endParaRPr sz="1482" b="1">
              <a:solidFill>
                <a:srgbClr val="000000"/>
              </a:solidFill>
              <a:latin typeface="Gill Sans"/>
              <a:ea typeface="Gill Sans"/>
              <a:cs typeface="Gill Sans"/>
            </a:endParaRPr>
          </a:p>
          <a:p>
            <a:pPr marL="2902585" indent="967105">
              <a:lnSpc>
                <a:spcPct val="115000"/>
              </a:lnSpc>
              <a:buClr>
                <a:srgbClr val="000000"/>
              </a:buClr>
              <a:buSzPts val="700"/>
            </a:pPr>
            <a:endParaRPr sz="1482" b="1">
              <a:solidFill>
                <a:srgbClr val="000000"/>
              </a:solidFill>
              <a:latin typeface="Gill Sans"/>
              <a:ea typeface="Gill Sans"/>
              <a:cs typeface="Gill Sans"/>
            </a:endParaRPr>
          </a:p>
          <a:p>
            <a:pPr marL="2902585" indent="967105">
              <a:lnSpc>
                <a:spcPct val="115000"/>
              </a:lnSpc>
              <a:buClr>
                <a:srgbClr val="000000"/>
              </a:buClr>
              <a:buSzPts val="700"/>
            </a:pPr>
            <a:r>
              <a:rPr lang="fi-FI" sz="1450" b="1">
                <a:solidFill>
                  <a:srgbClr val="000000"/>
                </a:solidFill>
                <a:latin typeface="Gill Sans"/>
                <a:ea typeface="Gill Sans"/>
                <a:cs typeface="Gill Sans"/>
                <a:sym typeface="Gill Sans"/>
              </a:rPr>
              <a:t>2 min</a:t>
            </a:r>
            <a:endParaRPr sz="1450" b="1">
              <a:solidFill>
                <a:srgbClr val="000000"/>
              </a:solidFill>
              <a:latin typeface="Gill Sans"/>
              <a:ea typeface="Gill Sans"/>
              <a:cs typeface="Gill Sans"/>
            </a:endParaRPr>
          </a:p>
          <a:p>
            <a:pPr>
              <a:lnSpc>
                <a:spcPct val="115000"/>
              </a:lnSpc>
              <a:buClr>
                <a:srgbClr val="000000"/>
              </a:buClr>
              <a:buSzPts val="600"/>
            </a:pPr>
            <a:endParaRPr sz="1482">
              <a:solidFill>
                <a:srgbClr val="000000"/>
              </a:solidFill>
              <a:latin typeface="Gill Sans"/>
              <a:ea typeface="Gill Sans"/>
              <a:cs typeface="Gill Sans"/>
              <a:sym typeface="Gill Sans"/>
            </a:endParaRPr>
          </a:p>
          <a:p>
            <a:pPr>
              <a:lnSpc>
                <a:spcPct val="115000"/>
              </a:lnSpc>
              <a:buClr>
                <a:srgbClr val="000000"/>
              </a:buClr>
              <a:buSzPts val="600"/>
            </a:pPr>
            <a:endParaRPr sz="1482">
              <a:solidFill>
                <a:srgbClr val="000000"/>
              </a:solidFill>
              <a:latin typeface="Gill Sans"/>
              <a:ea typeface="Gill Sans"/>
              <a:cs typeface="Gill Sans"/>
              <a:sym typeface="Gill Sans"/>
            </a:endParaRPr>
          </a:p>
          <a:p>
            <a:pPr>
              <a:lnSpc>
                <a:spcPct val="115000"/>
              </a:lnSpc>
              <a:buClr>
                <a:srgbClr val="000000"/>
              </a:buClr>
              <a:buSzPts val="600"/>
            </a:pPr>
            <a:endParaRPr sz="1270">
              <a:solidFill>
                <a:srgbClr val="000000"/>
              </a:solidFill>
              <a:latin typeface="Calibri"/>
              <a:ea typeface="Calibri"/>
              <a:cs typeface="Calibri"/>
              <a:sym typeface="Calibri"/>
            </a:endParaRPr>
          </a:p>
          <a:p>
            <a:pPr>
              <a:lnSpc>
                <a:spcPct val="115000"/>
              </a:lnSpc>
              <a:buClr>
                <a:srgbClr val="000000"/>
              </a:buClr>
              <a:buSzPts val="500"/>
            </a:pPr>
            <a:endParaRPr sz="1058">
              <a:solidFill>
                <a:srgbClr val="000000"/>
              </a:solidFill>
              <a:latin typeface="Calibri"/>
              <a:ea typeface="Calibri"/>
              <a:cs typeface="Calibri"/>
              <a:sym typeface="Calibri"/>
            </a:endParaRPr>
          </a:p>
        </p:txBody>
      </p:sp>
      <p:pic>
        <p:nvPicPr>
          <p:cNvPr id="228" name="Google Shape;228;g8c8c0b4e5f_0_0"/>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29" name="Google Shape;229;g8c8c0b4e5f_0_0"/>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4" descr="craiyon_094023_future_classroom_with_teacher_and_students.png">
            <a:extLst>
              <a:ext uri="{FF2B5EF4-FFF2-40B4-BE49-F238E27FC236}">
                <a16:creationId xmlns:a16="http://schemas.microsoft.com/office/drawing/2014/main" id="{B87E37DD-D64A-49B4-E00F-8B3CB59CF6C1}"/>
              </a:ext>
            </a:extLst>
          </p:cNvPr>
          <p:cNvPicPr>
            <a:picLocks noChangeAspect="1"/>
          </p:cNvPicPr>
          <p:nvPr/>
        </p:nvPicPr>
        <p:blipFill rotWithShape="1">
          <a:blip r:embed="rId2"/>
          <a:srcRect t="7560" r="1" b="7783"/>
          <a:stretch/>
        </p:blipFill>
        <p:spPr>
          <a:xfrm>
            <a:off x="8197536" y="16053"/>
            <a:ext cx="4003019" cy="3388883"/>
          </a:xfrm>
          <a:prstGeom prst="rect">
            <a:avLst/>
          </a:prstGeom>
        </p:spPr>
      </p:pic>
      <p:pic>
        <p:nvPicPr>
          <p:cNvPr id="3" name="Kuva 3" descr="craiyon_094013_future_classroom_with_teacher_and_students.png">
            <a:extLst>
              <a:ext uri="{FF2B5EF4-FFF2-40B4-BE49-F238E27FC236}">
                <a16:creationId xmlns:a16="http://schemas.microsoft.com/office/drawing/2014/main" id="{616C02B9-43C3-EE85-52AD-0B308AECC5F5}"/>
              </a:ext>
            </a:extLst>
          </p:cNvPr>
          <p:cNvPicPr>
            <a:picLocks noChangeAspect="1"/>
          </p:cNvPicPr>
          <p:nvPr/>
        </p:nvPicPr>
        <p:blipFill rotWithShape="1">
          <a:blip r:embed="rId3"/>
          <a:srcRect t="14258" r="1" b="1457"/>
          <a:stretch/>
        </p:blipFill>
        <p:spPr>
          <a:xfrm>
            <a:off x="4094479" y="10"/>
            <a:ext cx="4014047" cy="3383270"/>
          </a:xfrm>
          <a:prstGeom prst="rect">
            <a:avLst/>
          </a:prstGeom>
        </p:spPr>
      </p:pic>
      <p:pic>
        <p:nvPicPr>
          <p:cNvPr id="2" name="Kuva 2" descr="craiyon_091251_Teacher_and_students_engaged_in_virtual_learning.png">
            <a:extLst>
              <a:ext uri="{FF2B5EF4-FFF2-40B4-BE49-F238E27FC236}">
                <a16:creationId xmlns:a16="http://schemas.microsoft.com/office/drawing/2014/main" id="{3979521B-70C9-B5D3-D763-C59C64B4CC39}"/>
              </a:ext>
            </a:extLst>
          </p:cNvPr>
          <p:cNvPicPr>
            <a:picLocks noChangeAspect="1"/>
          </p:cNvPicPr>
          <p:nvPr/>
        </p:nvPicPr>
        <p:blipFill rotWithShape="1">
          <a:blip r:embed="rId4"/>
          <a:srcRect r="1" b="15483"/>
          <a:stretch/>
        </p:blipFill>
        <p:spPr>
          <a:xfrm>
            <a:off x="-535" y="24073"/>
            <a:ext cx="4003039" cy="3383270"/>
          </a:xfrm>
          <a:prstGeom prst="rect">
            <a:avLst/>
          </a:prstGeom>
        </p:spPr>
      </p:pic>
      <p:pic>
        <p:nvPicPr>
          <p:cNvPr id="6" name="Kuva 6" descr="craiyon_094930_a_group_of_students_engaged_in_team_work.png">
            <a:extLst>
              <a:ext uri="{FF2B5EF4-FFF2-40B4-BE49-F238E27FC236}">
                <a16:creationId xmlns:a16="http://schemas.microsoft.com/office/drawing/2014/main" id="{6CC5333F-F194-4D2F-6326-84718204B5EC}"/>
              </a:ext>
            </a:extLst>
          </p:cNvPr>
          <p:cNvPicPr>
            <a:picLocks noChangeAspect="1"/>
          </p:cNvPicPr>
          <p:nvPr/>
        </p:nvPicPr>
        <p:blipFill rotWithShape="1">
          <a:blip r:embed="rId5"/>
          <a:srcRect t="10428" r="1" b="4915"/>
          <a:stretch/>
        </p:blipFill>
        <p:spPr>
          <a:xfrm>
            <a:off x="20" y="3469102"/>
            <a:ext cx="4003019" cy="3388893"/>
          </a:xfrm>
          <a:prstGeom prst="rect">
            <a:avLst/>
          </a:prstGeom>
        </p:spPr>
      </p:pic>
      <p:pic>
        <p:nvPicPr>
          <p:cNvPr id="7" name="Kuva 7" descr="craiyon_095942_a_teacher_and_students_interacting_with_a_helpful_educational_robot.png">
            <a:extLst>
              <a:ext uri="{FF2B5EF4-FFF2-40B4-BE49-F238E27FC236}">
                <a16:creationId xmlns:a16="http://schemas.microsoft.com/office/drawing/2014/main" id="{878BC77A-77CB-3460-DB58-70074E02D580}"/>
              </a:ext>
            </a:extLst>
          </p:cNvPr>
          <p:cNvPicPr>
            <a:picLocks noChangeAspect="1"/>
          </p:cNvPicPr>
          <p:nvPr/>
        </p:nvPicPr>
        <p:blipFill rotWithShape="1">
          <a:blip r:embed="rId6"/>
          <a:srcRect r="1" b="15715"/>
          <a:stretch/>
        </p:blipFill>
        <p:spPr>
          <a:xfrm>
            <a:off x="4094479" y="3469102"/>
            <a:ext cx="4014047" cy="3383280"/>
          </a:xfrm>
          <a:prstGeom prst="rect">
            <a:avLst/>
          </a:prstGeom>
        </p:spPr>
      </p:pic>
      <p:pic>
        <p:nvPicPr>
          <p:cNvPr id="8" name="Kuva 8" descr="Kuva, joka sisältää kohteen piirros, kuvitus, Lapsitaide, Animoidut lastenohjelmat&#10;&#10;Kuvaus luotu automaattisesti">
            <a:extLst>
              <a:ext uri="{FF2B5EF4-FFF2-40B4-BE49-F238E27FC236}">
                <a16:creationId xmlns:a16="http://schemas.microsoft.com/office/drawing/2014/main" id="{7BD60434-A94D-75C1-A9C1-3734B76F63FE}"/>
              </a:ext>
            </a:extLst>
          </p:cNvPr>
          <p:cNvPicPr>
            <a:picLocks noChangeAspect="1"/>
          </p:cNvPicPr>
          <p:nvPr/>
        </p:nvPicPr>
        <p:blipFill rotWithShape="1">
          <a:blip r:embed="rId7"/>
          <a:srcRect t="15533" r="-2" b="-2"/>
          <a:stretch/>
        </p:blipFill>
        <p:spPr>
          <a:xfrm>
            <a:off x="8199966" y="3469102"/>
            <a:ext cx="3992034" cy="3388893"/>
          </a:xfrm>
          <a:prstGeom prst="rect">
            <a:avLst/>
          </a:prstGeom>
        </p:spPr>
      </p:pic>
    </p:spTree>
    <p:extLst>
      <p:ext uri="{BB962C8B-B14F-4D97-AF65-F5344CB8AC3E}">
        <p14:creationId xmlns:p14="http://schemas.microsoft.com/office/powerpoint/2010/main" val="349574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2445fd9bea_0_8"/>
          <p:cNvSpPr txBox="1"/>
          <p:nvPr/>
        </p:nvSpPr>
        <p:spPr>
          <a:xfrm>
            <a:off x="805492" y="669999"/>
            <a:ext cx="5210034" cy="5043034"/>
          </a:xfrm>
          <a:prstGeom prst="rect">
            <a:avLst/>
          </a:prstGeom>
          <a:noFill/>
          <a:ln>
            <a:noFill/>
          </a:ln>
        </p:spPr>
        <p:txBody>
          <a:bodyPr spcFirstLastPara="1" wrap="square" lIns="68684" tIns="68684" rIns="68684" bIns="68684" anchor="t" anchorCtr="0">
            <a:no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905" b="1">
              <a:solidFill>
                <a:schemeClr val="dk1"/>
              </a:solidFill>
              <a:latin typeface="Gill Sans"/>
              <a:ea typeface="Gill Sans"/>
              <a:cs typeface="Gill Sans"/>
              <a:sym typeface="Gill Sans"/>
            </a:endParaRPr>
          </a:p>
          <a:p>
            <a:pPr>
              <a:buClr>
                <a:schemeClr val="dk1"/>
              </a:buClr>
              <a:buSzPts val="400"/>
            </a:pPr>
            <a:endParaRPr sz="1905">
              <a:solidFill>
                <a:schemeClr val="dk1"/>
              </a:solidFill>
              <a:latin typeface="Gill Sans"/>
              <a:ea typeface="Gill Sans"/>
              <a:cs typeface="Gill Sans"/>
              <a:sym typeface="Gill Sans"/>
            </a:endParaRPr>
          </a:p>
          <a:p>
            <a:pPr>
              <a:buClr>
                <a:schemeClr val="dk1"/>
              </a:buClr>
              <a:buSzPts val="400"/>
            </a:pPr>
            <a:endParaRPr sz="1905">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1482">
              <a:solidFill>
                <a:srgbClr val="FF0000"/>
              </a:solidFill>
              <a:latin typeface="Gill Sans"/>
              <a:ea typeface="Gill Sans"/>
              <a:cs typeface="Gill Sans"/>
              <a:sym typeface="Gill Sans"/>
            </a:endParaRPr>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82" b="1">
                <a:solidFill>
                  <a:schemeClr val="dk1"/>
                </a:solidFill>
                <a:latin typeface="Gill Sans"/>
                <a:ea typeface="Gill Sans"/>
                <a:cs typeface="Gill Sans"/>
                <a:sym typeface="Gill Sans"/>
              </a:rPr>
              <a:t>15 	</a:t>
            </a:r>
            <a:r>
              <a:rPr lang="fi-FI" sz="1482">
                <a:solidFill>
                  <a:schemeClr val="dk1"/>
                </a:solidFill>
                <a:latin typeface="Gill Sans"/>
                <a:ea typeface="Gill Sans"/>
                <a:cs typeface="Gill Sans"/>
                <a:sym typeface="Gill Sans"/>
              </a:rPr>
              <a:t>Aloitus, pelisäännöt, </a:t>
            </a:r>
            <a:br>
              <a:rPr lang="fi-FI" sz="1482">
                <a:solidFill>
                  <a:schemeClr val="dk1"/>
                </a:solidFill>
                <a:latin typeface="Gill Sans"/>
                <a:ea typeface="Gill Sans"/>
                <a:cs typeface="Gill Sans"/>
                <a:sym typeface="Gill Sans"/>
              </a:rPr>
            </a:br>
            <a:r>
              <a:rPr lang="fi-FI" sz="1482">
                <a:solidFill>
                  <a:schemeClr val="dk1"/>
                </a:solidFill>
                <a:latin typeface="Gill Sans"/>
                <a:ea typeface="Gill Sans"/>
                <a:cs typeface="Gill Sans"/>
                <a:sym typeface="Gill Sans"/>
              </a:rPr>
              <a:t>	esittelykierros</a:t>
            </a:r>
            <a:endParaRPr lang="fi-FI" sz="1482">
              <a:solidFill>
                <a:srgbClr val="FF0000"/>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60 	</a:t>
            </a:r>
            <a:r>
              <a:rPr lang="fi-FI" sz="1482" b="1">
                <a:solidFill>
                  <a:schemeClr val="dk1"/>
                </a:solidFill>
                <a:latin typeface="Gill Sans"/>
                <a:ea typeface="Gill Sans"/>
                <a:cs typeface="Gill Sans"/>
                <a:sym typeface="Gill Sans"/>
              </a:rPr>
              <a:t>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400"/>
            </a:pPr>
            <a:endParaRPr lang="fi-FI" sz="1482">
              <a:solidFill>
                <a:schemeClr val="dk1"/>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Yhteensä 90 min</a:t>
            </a:r>
            <a:endParaRPr lang="fi-FI" sz="1482">
              <a:solidFill>
                <a:schemeClr val="dk1"/>
              </a:solidFill>
              <a:latin typeface="Calibri"/>
              <a:ea typeface="Calibri"/>
              <a:cs typeface="Calibri"/>
              <a:sym typeface="Calibri"/>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p:txBody>
      </p:sp>
      <p:sp>
        <p:nvSpPr>
          <p:cNvPr id="236" name="Google Shape;236;g12445fd9bea_0_8"/>
          <p:cNvSpPr txBox="1"/>
          <p:nvPr/>
        </p:nvSpPr>
        <p:spPr>
          <a:xfrm>
            <a:off x="6635706" y="440550"/>
            <a:ext cx="5210034" cy="5716751"/>
          </a:xfrm>
          <a:prstGeom prst="rect">
            <a:avLst/>
          </a:prstGeom>
          <a:noFill/>
          <a:ln>
            <a:noFill/>
          </a:ln>
        </p:spPr>
        <p:txBody>
          <a:bodyPr spcFirstLastPara="1" wrap="square" lIns="68684" tIns="68684" rIns="68684" bIns="68684" anchor="t" anchorCtr="0">
            <a:noAutofit/>
          </a:bodyPr>
          <a:lstStyle/>
          <a:p>
            <a:pPr algn="ctr">
              <a:lnSpc>
                <a:spcPct val="115000"/>
              </a:lnSpc>
              <a:buClr>
                <a:srgbClr val="000000"/>
              </a:buClr>
              <a:buSzPts val="700"/>
            </a:pPr>
            <a:r>
              <a:rPr lang="fi-FI" sz="1905" b="1">
                <a:solidFill>
                  <a:schemeClr val="dk1"/>
                </a:solidFill>
                <a:latin typeface="Gill Sans"/>
                <a:ea typeface="Gill Sans"/>
                <a:cs typeface="Gill Sans"/>
                <a:sym typeface="Gill Sans"/>
              </a:rPr>
              <a:t>Keskustelun aloitus</a:t>
            </a:r>
            <a:endParaRPr sz="1905" b="1">
              <a:solidFill>
                <a:schemeClr val="dk1"/>
              </a:solidFill>
              <a:latin typeface="Gill Sans"/>
              <a:ea typeface="Gill Sans"/>
              <a:cs typeface="Gill Sans"/>
              <a:sym typeface="Gill Sans"/>
            </a:endParaRPr>
          </a:p>
          <a:p>
            <a:pPr>
              <a:lnSpc>
                <a:spcPct val="115000"/>
              </a:lnSpc>
              <a:buClr>
                <a:srgbClr val="000000"/>
              </a:buClr>
              <a:buSzPts val="700"/>
            </a:pPr>
            <a:endParaRPr sz="1905" b="1">
              <a:solidFill>
                <a:schemeClr val="dk1"/>
              </a:solidFill>
              <a:latin typeface="Gill Sans"/>
              <a:ea typeface="Gill Sans"/>
              <a:cs typeface="Gill Sans"/>
              <a:sym typeface="Gill Sans"/>
            </a:endParaRPr>
          </a:p>
          <a:p>
            <a:pPr>
              <a:lnSpc>
                <a:spcPct val="115000"/>
              </a:lnSpc>
              <a:buSzPts val="700"/>
            </a:pPr>
            <a:r>
              <a:rPr lang="fi-FI" sz="1450">
                <a:latin typeface="Gill Sans"/>
                <a:ea typeface="Gill Sans"/>
                <a:cs typeface="Gill Sans"/>
                <a:sym typeface="Gill Sans"/>
              </a:rPr>
              <a:t>Ota nyt hetki aikaa itsellesi. Kirjaa koneelle tai paperille, mitä tuntemuksia tai ajatuksia kuvat sinussa herättivät.</a:t>
            </a:r>
            <a:endParaRPr sz="1450">
              <a:latin typeface="Gill Sans"/>
              <a:ea typeface="Gill Sans"/>
              <a:cs typeface="Gill Sans"/>
              <a:sym typeface="Gill Sans"/>
            </a:endParaRPr>
          </a:p>
          <a:p>
            <a:pPr>
              <a:lnSpc>
                <a:spcPct val="115000"/>
              </a:lnSpc>
              <a:buClr>
                <a:srgbClr val="000000"/>
              </a:buClr>
              <a:buSzPts val="700"/>
            </a:pPr>
            <a:endParaRPr sz="1482" b="1">
              <a:solidFill>
                <a:schemeClr val="dk1"/>
              </a:solidFill>
              <a:latin typeface="Gill Sans"/>
              <a:ea typeface="Gill Sans"/>
              <a:cs typeface="Gill Sans"/>
              <a:sym typeface="Gill Sans"/>
            </a:endParaRPr>
          </a:p>
          <a:p>
            <a:pPr>
              <a:lnSpc>
                <a:spcPct val="115000"/>
              </a:lnSpc>
              <a:buClr>
                <a:srgbClr val="000000"/>
              </a:buClr>
              <a:buSzPts val="700"/>
            </a:pPr>
            <a:r>
              <a:rPr lang="fi-FI" sz="1482" b="1">
                <a:solidFill>
                  <a:schemeClr val="dk1"/>
                </a:solidFill>
                <a:latin typeface="Gill Sans"/>
                <a:ea typeface="Gill Sans"/>
                <a:cs typeface="Gill Sans"/>
                <a:sym typeface="Gill Sans"/>
              </a:rPr>
              <a:t>TAI</a:t>
            </a:r>
            <a:endParaRPr sz="1482" b="1">
              <a:solidFill>
                <a:schemeClr val="dk1"/>
              </a:solidFill>
              <a:latin typeface="Gill Sans"/>
              <a:ea typeface="Gill Sans"/>
              <a:cs typeface="Gill Sans"/>
              <a:sym typeface="Gill Sans"/>
            </a:endParaRPr>
          </a:p>
          <a:p>
            <a:pPr>
              <a:lnSpc>
                <a:spcPct val="115000"/>
              </a:lnSpc>
              <a:buClr>
                <a:srgbClr val="000000"/>
              </a:buClr>
              <a:buSzPts val="700"/>
            </a:pPr>
            <a:endParaRPr sz="1482" b="1">
              <a:solidFill>
                <a:schemeClr val="dk1"/>
              </a:solidFill>
              <a:latin typeface="Gill Sans"/>
              <a:ea typeface="Gill Sans"/>
              <a:cs typeface="Gill Sans"/>
              <a:sym typeface="Gill Sans"/>
            </a:endParaRPr>
          </a:p>
          <a:p>
            <a:pPr>
              <a:lnSpc>
                <a:spcPct val="115000"/>
              </a:lnSpc>
              <a:buSzPts val="700"/>
            </a:pPr>
            <a:r>
              <a:rPr lang="fi-FI" sz="1450">
                <a:solidFill>
                  <a:schemeClr val="dk1"/>
                </a:solidFill>
                <a:latin typeface="Gill Sans"/>
                <a:ea typeface="Gill Sans"/>
                <a:cs typeface="Gill Sans"/>
                <a:sym typeface="Gill Sans"/>
              </a:rPr>
              <a:t>Keskustele parisi kanssa mitä tuntemuksia tai ajatuksia kuvat sinussa herättivät. </a:t>
            </a:r>
            <a:endParaRPr sz="1450">
              <a:solidFill>
                <a:schemeClr val="dk1"/>
              </a:solidFill>
              <a:latin typeface="Gill Sans"/>
              <a:ea typeface="Gill Sans"/>
              <a:cs typeface="Gill Sans"/>
              <a:sym typeface="Gill Sans"/>
            </a:endParaRPr>
          </a:p>
          <a:p>
            <a:pPr>
              <a:lnSpc>
                <a:spcPct val="115000"/>
              </a:lnSpc>
              <a:buClr>
                <a:srgbClr val="000000"/>
              </a:buClr>
              <a:buSzPts val="700"/>
            </a:pPr>
            <a:endParaRPr sz="1482" b="1">
              <a:solidFill>
                <a:schemeClr val="dk1"/>
              </a:solidFill>
              <a:latin typeface="Gill Sans"/>
              <a:ea typeface="Gill Sans"/>
              <a:cs typeface="Gill Sans"/>
              <a:sym typeface="Gill Sans"/>
            </a:endParaRPr>
          </a:p>
          <a:p>
            <a:pPr>
              <a:lnSpc>
                <a:spcPct val="115000"/>
              </a:lnSpc>
              <a:buClr>
                <a:srgbClr val="000000"/>
              </a:buClr>
              <a:buSzPts val="700"/>
            </a:pPr>
            <a:r>
              <a:rPr lang="fi-FI" sz="1482">
                <a:solidFill>
                  <a:schemeClr val="dk1"/>
                </a:solidFill>
                <a:latin typeface="Gill Sans"/>
                <a:ea typeface="Gill Sans"/>
                <a:cs typeface="Gill Sans"/>
                <a:sym typeface="Gill Sans"/>
              </a:rPr>
              <a:t>Tähän on aikaa noin viisi minuuttia. Voitte aloittaa…</a:t>
            </a:r>
            <a:endParaRPr sz="1482">
              <a:solidFill>
                <a:schemeClr val="dk1"/>
              </a:solidFill>
              <a:latin typeface="Gill Sans"/>
              <a:ea typeface="Gill Sans"/>
              <a:cs typeface="Gill Sans"/>
              <a:sym typeface="Gill Sans"/>
            </a:endParaRPr>
          </a:p>
          <a:p>
            <a:pPr>
              <a:lnSpc>
                <a:spcPct val="115000"/>
              </a:lnSpc>
              <a:buClr>
                <a:srgbClr val="000000"/>
              </a:buClr>
              <a:buSzPts val="700"/>
            </a:pPr>
            <a:r>
              <a:rPr lang="fi-FI" sz="1482">
                <a:solidFill>
                  <a:schemeClr val="dk1"/>
                </a:solidFill>
                <a:latin typeface="Gill Sans"/>
                <a:ea typeface="Gill Sans"/>
                <a:cs typeface="Gill Sans"/>
                <a:sym typeface="Gill Sans"/>
              </a:rPr>
              <a:t>… Nyt on aika lopettaa.</a:t>
            </a:r>
          </a:p>
          <a:p>
            <a:pPr>
              <a:lnSpc>
                <a:spcPct val="115000"/>
              </a:lnSpc>
              <a:buClr>
                <a:srgbClr val="000000"/>
              </a:buClr>
              <a:buSzPts val="700"/>
            </a:pPr>
            <a:endParaRPr lang="fi-FI" sz="1482">
              <a:solidFill>
                <a:schemeClr val="dk1"/>
              </a:solidFill>
              <a:latin typeface="Gill Sans"/>
              <a:ea typeface="Gill Sans"/>
              <a:cs typeface="Gill Sans"/>
              <a:sym typeface="Gill Sans"/>
            </a:endParaRPr>
          </a:p>
          <a:p>
            <a:pPr>
              <a:lnSpc>
                <a:spcPct val="115000"/>
              </a:lnSpc>
              <a:buClr>
                <a:srgbClr val="000000"/>
              </a:buClr>
              <a:buSzPts val="700"/>
            </a:pPr>
            <a:r>
              <a:rPr lang="fi-FI" sz="1450" b="1">
                <a:latin typeface="Gill Sans"/>
                <a:ea typeface="Gill Sans"/>
                <a:cs typeface="Gill Sans"/>
                <a:sym typeface="Gill Sans"/>
              </a:rPr>
              <a:t>TAI</a:t>
            </a:r>
            <a:r>
              <a:rPr lang="fi-FI" sz="1450">
                <a:latin typeface="Gill Sans"/>
                <a:ea typeface="Gill Sans"/>
                <a:cs typeface="Gill Sans"/>
                <a:sym typeface="Gill Sans"/>
              </a:rPr>
              <a:t> – jos virittelyä ei ole</a:t>
            </a:r>
            <a:endParaRPr lang="fi-FI" sz="1450">
              <a:latin typeface="Gill Sans"/>
              <a:ea typeface="Gill Sans"/>
              <a:cs typeface="Gill Sans"/>
            </a:endParaRPr>
          </a:p>
          <a:p>
            <a:r>
              <a:rPr lang="fi-FI" sz="1450">
                <a:solidFill>
                  <a:schemeClr val="dk1"/>
                </a:solidFill>
                <a:latin typeface="Gill Sans"/>
                <a:ea typeface="Gill Sans"/>
                <a:cs typeface="Gill Sans"/>
                <a:sym typeface="Gill Sans"/>
              </a:rPr>
              <a:t>Keskustele parisi kanssa, mitä tuntemuksia tai ajatuksia tämän keskustelun aihe sinussa herätti.  Aiheemme siis on: </a:t>
            </a:r>
            <a:r>
              <a:rPr lang="fi-FI" sz="1400">
                <a:latin typeface="Gill Sans"/>
                <a:cs typeface="Gill Sans"/>
                <a:sym typeface="Gill Sans"/>
              </a:rPr>
              <a:t>“</a:t>
            </a:r>
            <a:r>
              <a:rPr lang="fi-FI" sz="1400">
                <a:latin typeface="Gill Sans"/>
                <a:ea typeface="Gill Sans"/>
                <a:cs typeface="Gill Sans"/>
                <a:sym typeface="Gill Sans"/>
              </a:rPr>
              <a:t>Tulevaisuuden koulu ja oma opettajuuteni 2040”.</a:t>
            </a:r>
          </a:p>
          <a:p>
            <a:br>
              <a:rPr lang="fi-FI" sz="1400" b="1">
                <a:latin typeface="Gill Sans"/>
                <a:ea typeface="Gill Sans"/>
                <a:cs typeface="Gill Sans"/>
              </a:rPr>
            </a:br>
            <a:endParaRPr lang="fi-FI" sz="1400" b="1">
              <a:solidFill>
                <a:srgbClr val="000000"/>
              </a:solidFill>
              <a:latin typeface="Gill Sans"/>
              <a:ea typeface="Gill Sans"/>
              <a:cs typeface="Gill Sans"/>
              <a:sym typeface="Gill Sans"/>
            </a:endParaRPr>
          </a:p>
          <a:p>
            <a:pPr>
              <a:lnSpc>
                <a:spcPct val="114999"/>
              </a:lnSpc>
              <a:buClr>
                <a:srgbClr val="000000"/>
              </a:buClr>
              <a:buSzPts val="700"/>
            </a:pPr>
            <a:endParaRPr lang="fi-FI" sz="1400">
              <a:latin typeface="Gill Sans"/>
              <a:cs typeface="Gill Sans"/>
              <a:sym typeface="Gill Sans"/>
            </a:endParaRPr>
          </a:p>
          <a:p>
            <a:pPr>
              <a:lnSpc>
                <a:spcPct val="114999"/>
              </a:lnSpc>
              <a:buSzPts val="700"/>
            </a:pPr>
            <a:endParaRPr lang="fi-FI" sz="1400">
              <a:latin typeface="Gill Sans"/>
              <a:cs typeface="Gill Sans"/>
            </a:endParaRPr>
          </a:p>
          <a:p>
            <a:pPr>
              <a:lnSpc>
                <a:spcPct val="115000"/>
              </a:lnSpc>
              <a:buClr>
                <a:srgbClr val="000000"/>
              </a:buClr>
              <a:buSzPts val="700"/>
            </a:pPr>
            <a:r>
              <a:rPr lang="fi-FI" sz="1905">
                <a:solidFill>
                  <a:schemeClr val="dk1"/>
                </a:solidFill>
                <a:latin typeface="Gill Sans"/>
                <a:ea typeface="Gill Sans"/>
                <a:cs typeface="Gill Sans"/>
                <a:sym typeface="Gill Sans"/>
              </a:rPr>
              <a:t>	</a:t>
            </a:r>
            <a:r>
              <a:rPr lang="fi-FI" sz="1905" b="1">
                <a:solidFill>
                  <a:schemeClr val="dk1"/>
                </a:solidFill>
                <a:latin typeface="Gill Sans"/>
                <a:ea typeface="Gill Sans"/>
                <a:cs typeface="Gill Sans"/>
                <a:sym typeface="Gill Sans"/>
              </a:rPr>
              <a:t>	</a:t>
            </a:r>
            <a:endParaRPr sz="1905" b="1">
              <a:solidFill>
                <a:schemeClr val="dk1"/>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a:lnSpc>
                <a:spcPct val="115000"/>
              </a:lnSpc>
              <a:buClr>
                <a:srgbClr val="000000"/>
              </a:buClr>
              <a:buSzPts val="700"/>
            </a:pPr>
            <a:endParaRPr sz="1482" b="1">
              <a:solidFill>
                <a:srgbClr val="000000"/>
              </a:solidFill>
              <a:latin typeface="Gill Sans"/>
              <a:ea typeface="Gill Sans"/>
              <a:cs typeface="Gill Sans"/>
              <a:sym typeface="Gill Sans"/>
            </a:endParaRPr>
          </a:p>
          <a:p>
            <a:pPr marL="3870325">
              <a:lnSpc>
                <a:spcPct val="115000"/>
              </a:lnSpc>
              <a:buClr>
                <a:srgbClr val="000000"/>
              </a:buClr>
              <a:buSzPts val="700"/>
            </a:pPr>
            <a:r>
              <a:rPr lang="fi-FI" sz="1482" b="1">
                <a:solidFill>
                  <a:srgbClr val="000000"/>
                </a:solidFill>
                <a:latin typeface="Gill Sans"/>
                <a:ea typeface="Gill Sans"/>
                <a:cs typeface="Gill Sans"/>
                <a:sym typeface="Gill Sans"/>
              </a:rPr>
              <a:t>5 min</a:t>
            </a:r>
            <a:endParaRPr lang="fi-FI" sz="1482" b="1">
              <a:solidFill>
                <a:srgbClr val="000000"/>
              </a:solidFill>
              <a:latin typeface="Gill Sans"/>
              <a:ea typeface="Gill Sans"/>
              <a:cs typeface="Gill Sans"/>
            </a:endParaRPr>
          </a:p>
          <a:p>
            <a:pPr>
              <a:lnSpc>
                <a:spcPct val="115000"/>
              </a:lnSpc>
              <a:buClr>
                <a:srgbClr val="000000"/>
              </a:buClr>
              <a:buSzPts val="600"/>
            </a:pPr>
            <a:endParaRPr sz="1482">
              <a:solidFill>
                <a:srgbClr val="000000"/>
              </a:solidFill>
              <a:latin typeface="Gill Sans"/>
              <a:ea typeface="Gill Sans"/>
              <a:cs typeface="Gill Sans"/>
              <a:sym typeface="Gill Sans"/>
            </a:endParaRPr>
          </a:p>
          <a:p>
            <a:pPr>
              <a:lnSpc>
                <a:spcPct val="115000"/>
              </a:lnSpc>
              <a:buClr>
                <a:srgbClr val="000000"/>
              </a:buClr>
              <a:buSzPts val="600"/>
            </a:pPr>
            <a:endParaRPr sz="1482">
              <a:solidFill>
                <a:srgbClr val="000000"/>
              </a:solidFill>
              <a:latin typeface="Gill Sans"/>
              <a:ea typeface="Gill Sans"/>
              <a:cs typeface="Gill Sans"/>
              <a:sym typeface="Gill Sans"/>
            </a:endParaRPr>
          </a:p>
          <a:p>
            <a:pPr>
              <a:lnSpc>
                <a:spcPct val="115000"/>
              </a:lnSpc>
              <a:buClr>
                <a:srgbClr val="000000"/>
              </a:buClr>
              <a:buSzPts val="600"/>
            </a:pPr>
            <a:endParaRPr sz="1270">
              <a:solidFill>
                <a:srgbClr val="000000"/>
              </a:solidFill>
              <a:latin typeface="Calibri"/>
              <a:ea typeface="Calibri"/>
              <a:cs typeface="Calibri"/>
              <a:sym typeface="Calibri"/>
            </a:endParaRPr>
          </a:p>
          <a:p>
            <a:pPr>
              <a:lnSpc>
                <a:spcPct val="115000"/>
              </a:lnSpc>
              <a:buClr>
                <a:srgbClr val="000000"/>
              </a:buClr>
              <a:buSzPts val="500"/>
            </a:pPr>
            <a:endParaRPr sz="1058">
              <a:solidFill>
                <a:srgbClr val="000000"/>
              </a:solidFill>
              <a:latin typeface="Calibri"/>
              <a:ea typeface="Calibri"/>
              <a:cs typeface="Calibri"/>
              <a:sym typeface="Calibri"/>
            </a:endParaRPr>
          </a:p>
        </p:txBody>
      </p:sp>
      <p:pic>
        <p:nvPicPr>
          <p:cNvPr id="237" name="Google Shape;237;g12445fd9bea_0_8"/>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38" name="Google Shape;238;g12445fd9bea_0_8"/>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8c8c0b4e5f_0_18"/>
          <p:cNvSpPr txBox="1"/>
          <p:nvPr/>
        </p:nvSpPr>
        <p:spPr>
          <a:xfrm>
            <a:off x="637899" y="410569"/>
            <a:ext cx="5086213" cy="5043034"/>
          </a:xfrm>
          <a:prstGeom prst="rect">
            <a:avLst/>
          </a:prstGeom>
          <a:noFill/>
          <a:ln>
            <a:noFill/>
          </a:ln>
        </p:spPr>
        <p:txBody>
          <a:bodyPr spcFirstLastPara="1" wrap="square" lIns="68684" tIns="68684" rIns="68684" bIns="68684" anchor="t" anchorCtr="0">
            <a:no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905">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1482">
              <a:solidFill>
                <a:srgbClr val="FF0000"/>
              </a:solidFill>
              <a:latin typeface="Gill Sans"/>
              <a:ea typeface="Gill Sans"/>
              <a:cs typeface="Gill Sans"/>
              <a:sym typeface="Gill Sans"/>
            </a:endParaRPr>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15</a:t>
            </a:r>
            <a:r>
              <a:rPr lang="fi-FI" sz="1482" b="1">
                <a:solidFill>
                  <a:schemeClr val="dk1"/>
                </a:solidFill>
                <a:latin typeface="Gill Sans"/>
                <a:ea typeface="Gill Sans"/>
                <a:cs typeface="Gill Sans"/>
                <a:sym typeface="Gill Sans"/>
              </a:rPr>
              <a:t> 	</a:t>
            </a:r>
            <a:r>
              <a:rPr lang="fi-FI" sz="1482">
                <a:solidFill>
                  <a:schemeClr val="dk1"/>
                </a:solidFill>
                <a:latin typeface="Gill Sans"/>
                <a:ea typeface="Gill Sans"/>
                <a:cs typeface="Gill Sans"/>
                <a:sym typeface="Gill Sans"/>
              </a:rPr>
              <a:t>Aloitus, pelisäännöt, 	</a:t>
            </a:r>
            <a:br>
              <a:rPr lang="fi-FI" sz="1482">
                <a:solidFill>
                  <a:schemeClr val="dk1"/>
                </a:solidFill>
                <a:latin typeface="Gill Sans"/>
                <a:ea typeface="Gill Sans"/>
                <a:cs typeface="Gill Sans"/>
                <a:sym typeface="Gill Sans"/>
              </a:rPr>
            </a:br>
            <a:r>
              <a:rPr lang="fi-FI" sz="1482">
                <a:solidFill>
                  <a:schemeClr val="dk1"/>
                </a:solidFill>
                <a:latin typeface="Gill Sans"/>
                <a:ea typeface="Gill Sans"/>
                <a:cs typeface="Gill Sans"/>
                <a:sym typeface="Gill Sans"/>
              </a:rPr>
              <a:t>	esittelykierros</a:t>
            </a:r>
            <a:endParaRPr lang="fi-FI" sz="1482">
              <a:solidFill>
                <a:srgbClr val="FF0000"/>
              </a:solidFill>
              <a:latin typeface="Gill Sans"/>
              <a:ea typeface="Gill Sans"/>
              <a:cs typeface="Gill Sans"/>
              <a:sym typeface="Gill Sans"/>
            </a:endParaRPr>
          </a:p>
          <a:p>
            <a:pPr>
              <a:buClr>
                <a:srgbClr val="000000"/>
              </a:buClr>
              <a:buSzPts val="900"/>
            </a:pPr>
            <a:r>
              <a:rPr lang="fi-FI" sz="1482" b="1">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400"/>
            </a:pPr>
            <a:endParaRPr lang="fi-FI" sz="1482">
              <a:solidFill>
                <a:schemeClr val="dk1"/>
              </a:solidFill>
              <a:latin typeface="Gill Sans"/>
              <a:ea typeface="Gill Sans"/>
              <a:cs typeface="Gill Sans"/>
              <a:sym typeface="Gill Sans"/>
            </a:endParaRPr>
          </a:p>
          <a:p>
            <a:pPr>
              <a:buClr>
                <a:schemeClr val="dk1"/>
              </a:buClr>
              <a:buSzPts val="400"/>
            </a:pPr>
            <a:endParaRPr sz="1482">
              <a:solidFill>
                <a:srgbClr val="FF0000"/>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lnSpc>
                <a:spcPct val="115000"/>
              </a:lnSpc>
              <a:buClr>
                <a:srgbClr val="000000"/>
              </a:buClr>
              <a:buSzPts val="600"/>
            </a:pPr>
            <a:endParaRPr sz="1270" b="1" i="1">
              <a:solidFill>
                <a:schemeClr val="dk1"/>
              </a:solidFill>
              <a:latin typeface="Gill Sans"/>
              <a:ea typeface="Gill Sans"/>
              <a:cs typeface="Gill Sans"/>
              <a:sym typeface="Gill Sans"/>
            </a:endParaRPr>
          </a:p>
          <a:p>
            <a:pPr marL="349451" indent="-268808">
              <a:lnSpc>
                <a:spcPct val="115000"/>
              </a:lnSpc>
              <a:buClr>
                <a:schemeClr val="dk1"/>
              </a:buClr>
              <a:buSzPts val="600"/>
              <a:buFont typeface="Gill Sans"/>
              <a:buChar char="➔"/>
            </a:pPr>
            <a:r>
              <a:rPr lang="fi-FI" sz="1270" i="1">
                <a:solidFill>
                  <a:schemeClr val="dk1"/>
                </a:solidFill>
                <a:latin typeface="Gill Sans"/>
                <a:ea typeface="Gill Sans"/>
                <a:cs typeface="Gill Sans"/>
                <a:sym typeface="Gill Sans"/>
              </a:rPr>
              <a:t>Voit kirjoittaa itsellesi osallistujien nimet ylös ja merkata nimen kohdalle viivan aina, kun henkilö on käyttänyt puheenvuoron. Näin pidät yksinkertaista tilastoa siitä, ketkä kaikki käyttävät puheenvuoroja ja miten monta.</a:t>
            </a:r>
            <a:endParaRPr sz="1270" i="1">
              <a:solidFill>
                <a:schemeClr val="dk1"/>
              </a:solidFill>
              <a:latin typeface="Gill Sans"/>
              <a:ea typeface="Gill Sans"/>
              <a:cs typeface="Gill Sans"/>
              <a:sym typeface="Gill Sans"/>
            </a:endParaRPr>
          </a:p>
          <a:p>
            <a:pPr>
              <a:buClr>
                <a:srgbClr val="000000"/>
              </a:buClr>
              <a:buSzPts val="700"/>
            </a:pPr>
            <a:endParaRPr sz="1482">
              <a:solidFill>
                <a:schemeClr val="dk1"/>
              </a:solidFill>
              <a:latin typeface="Gill Sans"/>
              <a:ea typeface="Gill Sans"/>
              <a:cs typeface="Gill Sans"/>
              <a:sym typeface="Gill Sans"/>
            </a:endParaRPr>
          </a:p>
        </p:txBody>
      </p:sp>
      <p:sp>
        <p:nvSpPr>
          <p:cNvPr id="245" name="Google Shape;245;g8c8c0b4e5f_0_18"/>
          <p:cNvSpPr txBox="1"/>
          <p:nvPr/>
        </p:nvSpPr>
        <p:spPr>
          <a:xfrm>
            <a:off x="6658489" y="410569"/>
            <a:ext cx="5213209" cy="6249501"/>
          </a:xfrm>
          <a:prstGeom prst="rect">
            <a:avLst/>
          </a:prstGeom>
          <a:noFill/>
          <a:ln>
            <a:noFill/>
          </a:ln>
        </p:spPr>
        <p:txBody>
          <a:bodyPr spcFirstLastPara="1" wrap="square" lIns="68684" tIns="68684" rIns="68684" bIns="68684" anchor="t" anchorCtr="0">
            <a:noAutofit/>
          </a:bodyPr>
          <a:lstStyle/>
          <a:p>
            <a:pPr algn="ctr">
              <a:buClr>
                <a:schemeClr val="dk1"/>
              </a:buClr>
              <a:buSzPts val="900"/>
            </a:pPr>
            <a:r>
              <a:rPr lang="fi-FI" sz="1905" b="1">
                <a:solidFill>
                  <a:schemeClr val="dk1"/>
                </a:solidFill>
                <a:latin typeface="Gill Sans"/>
                <a:ea typeface="Gill Sans"/>
                <a:cs typeface="Gill Sans"/>
                <a:sym typeface="Gill Sans"/>
              </a:rPr>
              <a:t>Yhteinen keskustelu</a:t>
            </a:r>
            <a:endParaRPr sz="1905" b="1">
              <a:solidFill>
                <a:schemeClr val="dk1"/>
              </a:solidFill>
              <a:latin typeface="Gill Sans"/>
              <a:ea typeface="Gill Sans"/>
              <a:cs typeface="Gill Sans"/>
              <a:sym typeface="Gill Sans"/>
            </a:endParaRPr>
          </a:p>
          <a:p>
            <a:pPr>
              <a:buClr>
                <a:schemeClr val="dk1"/>
              </a:buClr>
              <a:buSzPts val="900"/>
            </a:pPr>
            <a:endParaRPr sz="1905" b="1">
              <a:solidFill>
                <a:schemeClr val="dk1"/>
              </a:solidFill>
              <a:latin typeface="Gill Sans"/>
              <a:ea typeface="Gill Sans"/>
              <a:cs typeface="Gill Sans"/>
              <a:sym typeface="Gill Sans"/>
            </a:endParaRPr>
          </a:p>
          <a:p>
            <a:pPr>
              <a:lnSpc>
                <a:spcPct val="115000"/>
              </a:lnSpc>
              <a:buClr>
                <a:schemeClr val="dk1"/>
              </a:buClr>
              <a:buSzPts val="400"/>
            </a:pPr>
            <a:r>
              <a:rPr lang="fi-FI" sz="1482">
                <a:latin typeface="Gill Sans"/>
                <a:ea typeface="Gill Sans"/>
                <a:cs typeface="Gill Sans"/>
                <a:sym typeface="Gill Sans"/>
              </a:rPr>
              <a:t>Nyt olisi kiva kuulla lyhyesti, mistä juttelitte/ mitä ajatuksia heräsi. Pidetään omat puheenvuorot tiiviinä, jotta meillä kaikilla on mahdollisuus osallistua keskusteluun.</a:t>
            </a:r>
          </a:p>
          <a:p>
            <a:pPr>
              <a:lnSpc>
                <a:spcPct val="115000"/>
              </a:lnSpc>
              <a:buClr>
                <a:schemeClr val="dk1"/>
              </a:buClr>
              <a:buSzPts val="400"/>
            </a:pPr>
            <a:endParaRPr lang="fi-FI" sz="1482">
              <a:solidFill>
                <a:schemeClr val="dk1"/>
              </a:solidFill>
              <a:latin typeface="Gill Sans"/>
              <a:ea typeface="Gill Sans"/>
              <a:cs typeface="Gill Sans"/>
              <a:sym typeface="Gill Sans"/>
            </a:endParaRPr>
          </a:p>
          <a:p>
            <a:pPr>
              <a:lnSpc>
                <a:spcPct val="115000"/>
              </a:lnSpc>
              <a:buClr>
                <a:schemeClr val="dk1"/>
              </a:buClr>
              <a:buSzPts val="400"/>
            </a:pPr>
            <a:r>
              <a:rPr lang="fi-FI" sz="1482">
                <a:solidFill>
                  <a:schemeClr val="dk1"/>
                </a:solidFill>
                <a:latin typeface="Gill Sans"/>
                <a:ea typeface="Gill Sans"/>
                <a:cs typeface="Gill Sans"/>
                <a:sym typeface="Gill Sans"/>
              </a:rPr>
              <a:t>Kuka haluaisi alo</a:t>
            </a:r>
            <a:r>
              <a:rPr lang="fi-FI" sz="1482">
                <a:latin typeface="Gill Sans"/>
                <a:ea typeface="Gill Sans"/>
                <a:cs typeface="Gill Sans"/>
                <a:sym typeface="Gill Sans"/>
              </a:rPr>
              <a:t>ittaa ja kertoa siitä, mitä jaoitte? </a:t>
            </a:r>
            <a:br>
              <a:rPr lang="fi-FI" sz="1482">
                <a:latin typeface="Gill Sans"/>
                <a:ea typeface="Gill Sans"/>
                <a:cs typeface="Gill Sans"/>
              </a:rPr>
            </a:br>
            <a:endParaRPr lang="fi-FI" sz="1482">
              <a:latin typeface="Gill Sans"/>
              <a:ea typeface="Gill Sans"/>
              <a:cs typeface="Gill Sans"/>
            </a:endParaRPr>
          </a:p>
          <a:p>
            <a:pPr>
              <a:lnSpc>
                <a:spcPct val="115000"/>
              </a:lnSpc>
              <a:buClr>
                <a:schemeClr val="dk1"/>
              </a:buClr>
              <a:buSzPts val="400"/>
            </a:pPr>
            <a:r>
              <a:rPr lang="fi-FI" sz="1482">
                <a:latin typeface="Gill Sans"/>
                <a:ea typeface="Gill Sans"/>
                <a:cs typeface="Gill Sans"/>
                <a:sym typeface="Gill Sans"/>
              </a:rPr>
              <a:t>...Entä mitä kokemuksia teillä muilla nousi esiin? Mitkä liittyvät toisiinsa ja millaisia kokemuksia ei ole vielä kuultu? Onko jotain samanlaista tai jotain ihan erilaista?</a:t>
            </a:r>
            <a:endParaRPr lang="fi-FI" sz="1482">
              <a:latin typeface="Gill Sans"/>
              <a:ea typeface="Gill Sans"/>
              <a:cs typeface="Gill Sans"/>
            </a:endParaRPr>
          </a:p>
          <a:p>
            <a:pPr marL="349451" indent="-282249">
              <a:lnSpc>
                <a:spcPct val="115000"/>
              </a:lnSpc>
              <a:buClr>
                <a:schemeClr val="dk1"/>
              </a:buClr>
              <a:buSzPts val="700"/>
              <a:buFont typeface="Gill Sans"/>
              <a:buChar char="➔"/>
            </a:pPr>
            <a:r>
              <a:rPr lang="fi-FI" sz="1482" i="1">
                <a:solidFill>
                  <a:schemeClr val="dk1"/>
                </a:solidFill>
                <a:latin typeface="Gill Sans"/>
                <a:ea typeface="Gill Sans"/>
                <a:cs typeface="Gill Sans"/>
                <a:sym typeface="Gill Sans"/>
              </a:rPr>
              <a:t>Voit kysyä suoraan joltakulta, jos keskustelua on vaikeaa saada käyntiin</a:t>
            </a:r>
            <a:endParaRPr sz="1482" i="1">
              <a:solidFill>
                <a:schemeClr val="dk1"/>
              </a:solidFill>
              <a:latin typeface="Gill Sans"/>
              <a:ea typeface="Gill Sans"/>
              <a:cs typeface="Gill Sans"/>
              <a:sym typeface="Gill Sans"/>
            </a:endParaRPr>
          </a:p>
          <a:p>
            <a:pPr marL="349451" indent="-282249">
              <a:lnSpc>
                <a:spcPct val="115000"/>
              </a:lnSpc>
              <a:buClr>
                <a:schemeClr val="dk1"/>
              </a:buClr>
              <a:buSzPts val="700"/>
              <a:buFont typeface="Gill Sans"/>
              <a:buChar char="➔"/>
            </a:pPr>
            <a:r>
              <a:rPr lang="fi-FI" sz="1482" i="1">
                <a:solidFill>
                  <a:schemeClr val="dk1"/>
                </a:solidFill>
                <a:latin typeface="Gill Sans"/>
                <a:ea typeface="Gill Sans"/>
                <a:cs typeface="Gill Sans"/>
                <a:sym typeface="Gill Sans"/>
              </a:rPr>
              <a:t>Kysy tässä vaiheessa kaikilta jokin ajatus, vaikka he eivät itse pyytäisi puheenvuoroa.</a:t>
            </a:r>
            <a:endParaRPr sz="1482" i="1">
              <a:solidFill>
                <a:schemeClr val="dk1"/>
              </a:solidFill>
              <a:latin typeface="Gill Sans"/>
              <a:ea typeface="Gill Sans"/>
              <a:cs typeface="Gill Sans"/>
              <a:sym typeface="Gill Sans"/>
            </a:endParaRPr>
          </a:p>
          <a:p>
            <a:pPr marL="349451" indent="-282249">
              <a:lnSpc>
                <a:spcPct val="115000"/>
              </a:lnSpc>
              <a:buClr>
                <a:schemeClr val="dk1"/>
              </a:buClr>
              <a:buSzPts val="700"/>
              <a:buFont typeface="Gill Sans"/>
              <a:buChar char="➔"/>
            </a:pPr>
            <a:r>
              <a:rPr lang="fi-FI" sz="1482" i="1">
                <a:solidFill>
                  <a:schemeClr val="dk1"/>
                </a:solidFill>
                <a:latin typeface="Gill Sans"/>
                <a:ea typeface="Gill Sans"/>
                <a:cs typeface="Gill Sans"/>
                <a:sym typeface="Gill Sans"/>
              </a:rPr>
              <a:t>Ohjaa keskustelijoita puhumaan omasta kokemuksesta</a:t>
            </a:r>
            <a:endParaRPr sz="1482" i="1">
              <a:solidFill>
                <a:schemeClr val="dk1"/>
              </a:solidFill>
              <a:latin typeface="Gill Sans"/>
              <a:ea typeface="Gill Sans"/>
              <a:cs typeface="Gill Sans"/>
              <a:sym typeface="Gill Sans"/>
            </a:endParaRPr>
          </a:p>
          <a:p>
            <a:pPr marL="967710">
              <a:lnSpc>
                <a:spcPct val="115000"/>
              </a:lnSpc>
              <a:buClr>
                <a:srgbClr val="000000"/>
              </a:buClr>
              <a:buSzPts val="700"/>
            </a:pPr>
            <a:endParaRPr sz="1482" i="1">
              <a:solidFill>
                <a:schemeClr val="dk1"/>
              </a:solidFill>
              <a:latin typeface="Gill Sans"/>
              <a:ea typeface="Gill Sans"/>
              <a:cs typeface="Gill Sans"/>
              <a:sym typeface="Gill Sans"/>
            </a:endParaRPr>
          </a:p>
          <a:p>
            <a:pPr>
              <a:lnSpc>
                <a:spcPct val="115000"/>
              </a:lnSpc>
              <a:buClr>
                <a:srgbClr val="000000"/>
              </a:buClr>
              <a:buSzPts val="700"/>
            </a:pPr>
            <a:endParaRPr sz="1482" i="1">
              <a:solidFill>
                <a:schemeClr val="dk1"/>
              </a:solidFill>
              <a:latin typeface="Gill Sans"/>
              <a:ea typeface="Gill Sans"/>
              <a:cs typeface="Gill Sans"/>
              <a:sym typeface="Gill Sans"/>
            </a:endParaRPr>
          </a:p>
          <a:p>
            <a:pPr>
              <a:lnSpc>
                <a:spcPct val="115000"/>
              </a:lnSpc>
              <a:buClr>
                <a:srgbClr val="000000"/>
              </a:buClr>
              <a:buSzPts val="700"/>
            </a:pPr>
            <a:r>
              <a:rPr lang="fi-FI" sz="1482">
                <a:solidFill>
                  <a:schemeClr val="dk1"/>
                </a:solidFill>
                <a:latin typeface="Gill Sans"/>
                <a:ea typeface="Gill Sans"/>
                <a:cs typeface="Gill Sans"/>
                <a:sym typeface="Gill Sans"/>
              </a:rPr>
              <a:t>Kiitos kaikille. Nostitte esiin esimerkiksi seuraavia tunteita ja ajatuksia: ...</a:t>
            </a:r>
            <a:endParaRPr sz="1482" b="1">
              <a:solidFill>
                <a:schemeClr val="dk1"/>
              </a:solidFill>
              <a:latin typeface="Gill Sans"/>
              <a:ea typeface="Gill Sans"/>
              <a:cs typeface="Gill Sans"/>
              <a:sym typeface="Gill Sans"/>
            </a:endParaRPr>
          </a:p>
          <a:p>
            <a:pPr marL="4220289">
              <a:buClr>
                <a:srgbClr val="000000"/>
              </a:buClr>
              <a:buSzPts val="700"/>
            </a:pPr>
            <a:endParaRPr sz="1482" b="1">
              <a:solidFill>
                <a:schemeClr val="dk1"/>
              </a:solidFill>
              <a:latin typeface="Gill Sans"/>
              <a:ea typeface="Gill Sans"/>
              <a:cs typeface="Gill Sans"/>
              <a:sym typeface="Gill Sans"/>
            </a:endParaRPr>
          </a:p>
          <a:p>
            <a:pPr>
              <a:buClr>
                <a:srgbClr val="000000"/>
              </a:buClr>
              <a:buSzPts val="700"/>
            </a:pPr>
            <a:endParaRPr sz="1482" b="1">
              <a:solidFill>
                <a:schemeClr val="dk1"/>
              </a:solidFill>
              <a:latin typeface="Gill Sans"/>
              <a:ea typeface="Gill Sans"/>
              <a:cs typeface="Gill Sans"/>
              <a:sym typeface="Gill Sans"/>
            </a:endParaRPr>
          </a:p>
          <a:p>
            <a:pPr marL="4220289">
              <a:buClr>
                <a:srgbClr val="000000"/>
              </a:buClr>
              <a:buSzPts val="700"/>
            </a:pPr>
            <a:endParaRPr sz="1482" b="1">
              <a:solidFill>
                <a:schemeClr val="dk1"/>
              </a:solidFill>
              <a:latin typeface="Gill Sans"/>
              <a:ea typeface="Gill Sans"/>
              <a:cs typeface="Gill Sans"/>
              <a:sym typeface="Gill Sans"/>
            </a:endParaRPr>
          </a:p>
          <a:p>
            <a:pPr marL="4220289">
              <a:buClr>
                <a:srgbClr val="000000"/>
              </a:buClr>
              <a:buSzPts val="700"/>
            </a:pPr>
            <a:r>
              <a:rPr lang="fi-FI" sz="1482" b="1">
                <a:solidFill>
                  <a:schemeClr val="dk1"/>
                </a:solidFill>
                <a:latin typeface="Gill Sans"/>
                <a:ea typeface="Gill Sans"/>
                <a:cs typeface="Gill Sans"/>
                <a:sym typeface="Gill Sans"/>
              </a:rPr>
              <a:t>15 min</a:t>
            </a:r>
            <a:endParaRPr sz="1482" b="1">
              <a:solidFill>
                <a:schemeClr val="dk1"/>
              </a:solidFill>
              <a:latin typeface="Gill Sans"/>
              <a:ea typeface="Gill Sans"/>
              <a:cs typeface="Gill Sans"/>
              <a:sym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500"/>
            </a:pPr>
            <a:endParaRPr sz="1482">
              <a:solidFill>
                <a:srgbClr val="000000"/>
              </a:solidFill>
              <a:latin typeface="Gill Sans"/>
              <a:ea typeface="Gill Sans"/>
              <a:cs typeface="Gill Sans"/>
              <a:sym typeface="Gill Sans"/>
            </a:endParaRPr>
          </a:p>
        </p:txBody>
      </p:sp>
      <p:pic>
        <p:nvPicPr>
          <p:cNvPr id="246" name="Google Shape;246;g8c8c0b4e5f_0_18"/>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47" name="Google Shape;247;g8c8c0b4e5f_0_18"/>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c0f2b2eed9_0_4"/>
          <p:cNvSpPr txBox="1"/>
          <p:nvPr/>
        </p:nvSpPr>
        <p:spPr>
          <a:xfrm>
            <a:off x="6383971" y="14932"/>
            <a:ext cx="5709199" cy="6743374"/>
          </a:xfrm>
          <a:prstGeom prst="rect">
            <a:avLst/>
          </a:prstGeom>
          <a:noFill/>
          <a:ln>
            <a:noFill/>
          </a:ln>
        </p:spPr>
        <p:txBody>
          <a:bodyPr spcFirstLastPara="1" wrap="square" lIns="193511" tIns="193511" rIns="193511" bIns="193511" anchor="t" anchorCtr="0">
            <a:spAutoFit/>
          </a:bodyPr>
          <a:lstStyle/>
          <a:p>
            <a:pPr algn="ctr">
              <a:buClr>
                <a:srgbClr val="000000"/>
              </a:buClr>
              <a:buSzPts val="900"/>
            </a:pPr>
            <a:r>
              <a:rPr lang="fi-FI" sz="1905" b="1">
                <a:solidFill>
                  <a:schemeClr val="dk1"/>
                </a:solidFill>
                <a:latin typeface="Gill Sans"/>
                <a:ea typeface="Gill Sans"/>
                <a:cs typeface="Gill Sans"/>
                <a:sym typeface="Gill Sans"/>
              </a:rPr>
              <a:t>Yhteinen keskustelu jatkuu</a:t>
            </a:r>
            <a:endParaRPr sz="1905" b="1">
              <a:solidFill>
                <a:schemeClr val="dk1"/>
              </a:solidFill>
              <a:latin typeface="Gill Sans"/>
              <a:ea typeface="Gill Sans"/>
              <a:cs typeface="Gill Sans"/>
              <a:sym typeface="Gill Sans"/>
            </a:endParaRPr>
          </a:p>
          <a:p>
            <a:pPr>
              <a:lnSpc>
                <a:spcPct val="115000"/>
              </a:lnSpc>
              <a:buClr>
                <a:srgbClr val="000000"/>
              </a:buClr>
              <a:buSzPts val="700"/>
            </a:pPr>
            <a:endParaRPr sz="1482">
              <a:solidFill>
                <a:schemeClr val="dk1"/>
              </a:solidFill>
              <a:latin typeface="Gill Sans"/>
              <a:ea typeface="Gill Sans"/>
              <a:cs typeface="Gill Sans"/>
              <a:sym typeface="Gill Sans"/>
            </a:endParaRPr>
          </a:p>
          <a:p>
            <a:pPr>
              <a:lnSpc>
                <a:spcPct val="115000"/>
              </a:lnSpc>
            </a:pPr>
            <a:r>
              <a:rPr lang="fi-FI" sz="1270">
                <a:solidFill>
                  <a:schemeClr val="dk1"/>
                </a:solidFill>
                <a:latin typeface="Gill Sans"/>
                <a:ea typeface="Gill Sans"/>
                <a:cs typeface="Gill Sans"/>
                <a:sym typeface="Gill Sans"/>
              </a:rPr>
              <a:t>Jatketaan keskustelua näiden kokemusten ja pohdintojen avulla. Minulla on teille muutama kysymys, joiden avulla voimme jatkaa keskustelua eteenpäin. </a:t>
            </a:r>
          </a:p>
          <a:p>
            <a:pPr>
              <a:lnSpc>
                <a:spcPct val="115000"/>
              </a:lnSpc>
            </a:pPr>
            <a:r>
              <a:rPr lang="fi-FI" sz="1200">
                <a:latin typeface="Gill Sans"/>
                <a:ea typeface="Gill Sans"/>
                <a:cs typeface="Gill Sans"/>
                <a:sym typeface="Gill Sans"/>
              </a:rPr>
              <a:t>Tässä keskustelussa meillä on vapaus ymmärtää tulevaisuutta yhdessä ilman nykyrealismin taakkaa. Voitte visioida vapaasti ottamatta huomioon talouden realiteetteja tai koulun nykyrakennetta. </a:t>
            </a:r>
            <a:endParaRPr lang="fi-FI" sz="1200">
              <a:latin typeface="Gill Sans"/>
              <a:ea typeface="Gill Sans"/>
              <a:cs typeface="Gill Sans"/>
            </a:endParaRPr>
          </a:p>
          <a:p>
            <a:pPr>
              <a:lnSpc>
                <a:spcPct val="115000"/>
              </a:lnSpc>
            </a:pPr>
            <a:endParaRPr sz="1200">
              <a:solidFill>
                <a:schemeClr val="dk1"/>
              </a:solidFill>
            </a:endParaRPr>
          </a:p>
          <a:p>
            <a:pPr marL="171450" indent="-171450">
              <a:buClr>
                <a:srgbClr val="202124"/>
              </a:buClr>
              <a:buSzPct val="100000"/>
              <a:buFont typeface="Arial"/>
              <a:buChar char="•"/>
            </a:pPr>
            <a:r>
              <a:rPr lang="fi-FI" sz="1200" b="1">
                <a:ea typeface="+mn-lt"/>
                <a:cs typeface="+mn-lt"/>
              </a:rPr>
              <a:t>Millainen on unelmiesi ”koulu”: </a:t>
            </a:r>
            <a:r>
              <a:rPr lang="fi-FI" sz="1200">
                <a:ea typeface="+mn-lt"/>
                <a:cs typeface="+mn-lt"/>
              </a:rPr>
              <a:t>Millaista tulevaisuutta toivot? Mitkä ilmiöt saisivat väistyä 2040? Mitkä saisivat kukoistaa 2040?</a:t>
            </a:r>
          </a:p>
          <a:p>
            <a:pPr marL="171450" indent="-171450">
              <a:buClr>
                <a:srgbClr val="202124"/>
              </a:buClr>
              <a:buSzPct val="100000"/>
              <a:buFont typeface="Arial"/>
              <a:buChar char="•"/>
            </a:pPr>
            <a:r>
              <a:rPr lang="fi-FI" sz="1200" b="1">
                <a:ea typeface="+mn-lt"/>
                <a:cs typeface="+mn-lt"/>
              </a:rPr>
              <a:t>Miten toimit opettajana 2040 niin, että unelmiesi ”koulu” toteutuu?</a:t>
            </a:r>
          </a:p>
          <a:p>
            <a:pPr>
              <a:buClr>
                <a:srgbClr val="202124"/>
              </a:buClr>
              <a:buSzPct val="100000"/>
            </a:pPr>
            <a:endParaRPr lang="fi-FI" sz="1200">
              <a:ea typeface="+mn-lt"/>
              <a:cs typeface="+mn-lt"/>
            </a:endParaRPr>
          </a:p>
          <a:p>
            <a:pPr marL="171450" indent="-171450">
              <a:buFont typeface="Arial"/>
              <a:buChar char="•"/>
            </a:pPr>
            <a:r>
              <a:rPr lang="fi-FI" sz="1200">
                <a:ea typeface="+mn-lt"/>
                <a:cs typeface="+mn-lt"/>
              </a:rPr>
              <a:t>Millainen olisi "kouluyhteisö", joka rakentaisi toivomaasi muutosta yhteiskunnassa?</a:t>
            </a:r>
          </a:p>
          <a:p>
            <a:pPr marL="628650" lvl="1" indent="-171450">
              <a:buFont typeface="Arial"/>
              <a:buChar char="•"/>
            </a:pPr>
            <a:r>
              <a:rPr lang="fi-FI" sz="1200">
                <a:ea typeface="+mn-lt"/>
                <a:cs typeface="+mn-lt"/>
              </a:rPr>
              <a:t>Kuka mielestäsi määrittää muutoksen suunnan nyt? </a:t>
            </a:r>
            <a:endParaRPr lang="en-US" sz="1200">
              <a:ea typeface="+mn-lt"/>
              <a:cs typeface="+mn-lt"/>
            </a:endParaRPr>
          </a:p>
          <a:p>
            <a:pPr marL="628650" lvl="1" indent="-171450">
              <a:buFont typeface="Arial"/>
              <a:buChar char="•"/>
            </a:pPr>
            <a:r>
              <a:rPr lang="fi-FI" sz="1200">
                <a:ea typeface="+mn-lt"/>
                <a:cs typeface="+mn-lt"/>
              </a:rPr>
              <a:t>Kenellä sinun mielestäsi pitäisi olla valta kouluyhteisössä vuonna 2040?</a:t>
            </a:r>
            <a:endParaRPr lang="en-US" sz="1200">
              <a:ea typeface="+mn-lt"/>
              <a:cs typeface="+mn-lt"/>
            </a:endParaRPr>
          </a:p>
          <a:p>
            <a:pPr marL="628650" lvl="1" indent="-171450">
              <a:buFont typeface="Arial"/>
              <a:buChar char="•"/>
            </a:pPr>
            <a:r>
              <a:rPr lang="fi-FI" sz="1200">
                <a:ea typeface="+mn-lt"/>
                <a:cs typeface="+mn-lt"/>
              </a:rPr>
              <a:t>Mitä kehkeytymässä olevaa hyvää veisit mukanasi tulevaisuuteen?</a:t>
            </a:r>
            <a:endParaRPr lang="en-US" sz="1200">
              <a:ea typeface="+mn-lt"/>
              <a:cs typeface="+mn-lt"/>
            </a:endParaRPr>
          </a:p>
          <a:p>
            <a:pPr marL="171450" indent="-171450">
              <a:buFont typeface="Arial"/>
              <a:buChar char="•"/>
            </a:pPr>
            <a:r>
              <a:rPr lang="fi-FI" sz="1200">
                <a:ea typeface="+mn-lt"/>
                <a:cs typeface="+mn-lt"/>
              </a:rPr>
              <a:t>Millaisena näet kasvatusyhteisön vuonna 2040? </a:t>
            </a:r>
          </a:p>
          <a:p>
            <a:pPr lvl="1"/>
            <a:r>
              <a:rPr lang="fi-FI" sz="1200">
                <a:ea typeface="+mn-lt"/>
                <a:cs typeface="+mn-lt"/>
              </a:rPr>
              <a:t>Keitä kuuluu kasvatusyhteisöön vuonna 2040? </a:t>
            </a:r>
          </a:p>
          <a:p>
            <a:pPr>
              <a:buClr>
                <a:srgbClr val="202124"/>
              </a:buClr>
              <a:buSzPts val="600"/>
            </a:pPr>
            <a:endParaRPr lang="fi-FI" sz="1200" i="1">
              <a:ea typeface="+mn-lt"/>
              <a:cs typeface="+mn-lt"/>
            </a:endParaRPr>
          </a:p>
          <a:p>
            <a:pPr>
              <a:buSzPts val="600"/>
            </a:pPr>
            <a:r>
              <a:rPr lang="fi-FI" sz="1200" i="1">
                <a:ea typeface="+mn-lt"/>
                <a:cs typeface="+mn-lt"/>
              </a:rPr>
              <a:t>Koulu on tässä lainausmerkeissä, koska haluamme, että keskustelussa voidaan irtautua ajatuksesta perinteisenä koulurakennuksena ja tapana järjestää opetus esimerkiksi ikäryhmittäin. Ehkä koulu voi ollakin jotain ihan muuta tai sen toiminta kenties voi kohdistua kaikkiin ikäluokkiin?  </a:t>
            </a:r>
            <a:endParaRPr lang="fi-FI" sz="1200">
              <a:ea typeface="+mn-lt"/>
              <a:cs typeface="+mn-lt"/>
            </a:endParaRPr>
          </a:p>
          <a:p>
            <a:pPr>
              <a:buClr>
                <a:srgbClr val="202124"/>
              </a:buClr>
              <a:buSzPts val="600"/>
            </a:pPr>
            <a:endParaRPr lang="fi-FI" sz="1270">
              <a:solidFill>
                <a:schemeClr val="dk1"/>
              </a:solidFill>
              <a:latin typeface="Gill Sans"/>
              <a:ea typeface="Calibri" panose="020F0502020204030204"/>
              <a:cs typeface="Gill Sans"/>
              <a:sym typeface="Gill Sans"/>
            </a:endParaRPr>
          </a:p>
          <a:p>
            <a:r>
              <a:rPr lang="fi-FI" sz="1200" b="1">
                <a:solidFill>
                  <a:schemeClr val="dk1"/>
                </a:solidFill>
                <a:latin typeface="Gill Sans"/>
                <a:ea typeface="Gill Sans"/>
                <a:cs typeface="Gill Sans"/>
                <a:sym typeface="Gill Sans"/>
              </a:rPr>
              <a:t>Syventävät apukysymykset ohjaajan tueksi</a:t>
            </a:r>
            <a:br>
              <a:rPr lang="fi-FI" sz="1200" b="1">
                <a:latin typeface="Gill Sans"/>
                <a:ea typeface="Gill Sans"/>
                <a:cs typeface="Gill Sans"/>
              </a:rPr>
            </a:br>
            <a:endParaRPr lang="fi-FI" sz="1200" b="1">
              <a:solidFill>
                <a:schemeClr val="dk1"/>
              </a:solidFill>
              <a:latin typeface="Gill Sans"/>
              <a:ea typeface="Gill Sans"/>
              <a:cs typeface="Gill Sans"/>
              <a:sym typeface="Gill Sans"/>
            </a:endParaRPr>
          </a:p>
          <a:p>
            <a:pPr marL="1214755" indent="-362585">
              <a:buClr>
                <a:schemeClr val="dk1"/>
              </a:buClr>
              <a:buSzPct val="100000"/>
              <a:buFont typeface="Arial"/>
              <a:buChar char="•"/>
            </a:pPr>
            <a:r>
              <a:rPr lang="fi-FI" sz="1200">
                <a:latin typeface="Gill Sans"/>
                <a:ea typeface="Gill Sans"/>
                <a:cs typeface="Gill Sans"/>
                <a:sym typeface="Gill Sans"/>
              </a:rPr>
              <a:t>Miksi juuri nämä asiat nousivat mieleesi, mitä luulet?</a:t>
            </a:r>
            <a:endParaRPr lang="fi-FI" sz="1200">
              <a:latin typeface="Gill Sans"/>
              <a:ea typeface="Gill Sans"/>
              <a:cs typeface="Gill Sans"/>
            </a:endParaRPr>
          </a:p>
          <a:p>
            <a:pPr marL="1214755" indent="-362585">
              <a:buClr>
                <a:schemeClr val="dk1"/>
              </a:buClr>
              <a:buSzPct val="100000"/>
              <a:buFont typeface="Arial"/>
              <a:buChar char="•"/>
            </a:pPr>
            <a:r>
              <a:rPr lang="fi-FI" sz="1200">
                <a:latin typeface="Gill Sans"/>
                <a:cs typeface="Gill Sans"/>
                <a:sym typeface="Gill Sans"/>
              </a:rPr>
              <a:t>Kerro joku konkreettinen esimerkki!</a:t>
            </a:r>
            <a:endParaRPr lang="fi-FI" sz="3600">
              <a:cs typeface="Calibri" panose="020F0502020204030204"/>
            </a:endParaRPr>
          </a:p>
          <a:p>
            <a:pPr marL="1214755" indent="-362585">
              <a:buClr>
                <a:schemeClr val="dk1"/>
              </a:buClr>
              <a:buSzPct val="100000"/>
              <a:buFont typeface="Arial"/>
              <a:buChar char="•"/>
            </a:pPr>
            <a:r>
              <a:rPr lang="fi-FI" sz="1200">
                <a:latin typeface="Gill Sans"/>
                <a:ea typeface="Gill Sans"/>
                <a:cs typeface="Gill Sans"/>
                <a:sym typeface="Gill Sans"/>
              </a:rPr>
              <a:t>Minkälaiset kokemukset tai tilanteet ovat vaikuttaneet siihen, että nostit näitä asioita esiin?</a:t>
            </a:r>
            <a:endParaRPr lang="fi-FI" sz="3600">
              <a:cs typeface="Calibri" panose="020F0502020204030204"/>
            </a:endParaRPr>
          </a:p>
          <a:p>
            <a:pPr marL="1473200">
              <a:lnSpc>
                <a:spcPct val="115000"/>
              </a:lnSpc>
              <a:buClr>
                <a:srgbClr val="000000"/>
              </a:buClr>
              <a:buSzPts val="700"/>
            </a:pPr>
            <a:endParaRPr lang="fi-FI" sz="1200" b="1">
              <a:solidFill>
                <a:srgbClr val="000000"/>
              </a:solidFill>
              <a:latin typeface="Gill Sans"/>
              <a:ea typeface="Gill Sans"/>
              <a:cs typeface="Gill Sans"/>
              <a:sym typeface="Gill Sans"/>
            </a:endParaRPr>
          </a:p>
          <a:p>
            <a:pPr marL="1473200">
              <a:lnSpc>
                <a:spcPct val="115000"/>
              </a:lnSpc>
              <a:buClr>
                <a:srgbClr val="000000"/>
              </a:buClr>
              <a:buSzPts val="700"/>
            </a:pPr>
            <a:r>
              <a:rPr lang="fi-FI" sz="1200" b="1">
                <a:solidFill>
                  <a:srgbClr val="000000"/>
                </a:solidFill>
                <a:latin typeface="Gill Sans"/>
                <a:ea typeface="Gill Sans"/>
                <a:cs typeface="Gill Sans"/>
                <a:sym typeface="Gill Sans"/>
              </a:rPr>
              <a:t>				60 min. </a:t>
            </a:r>
            <a:endParaRPr sz="1200">
              <a:solidFill>
                <a:schemeClr val="dk1"/>
              </a:solidFill>
              <a:ea typeface="Calibri" panose="020F0502020204030204"/>
              <a:cs typeface="Calibri" panose="020F0502020204030204"/>
            </a:endParaRPr>
          </a:p>
        </p:txBody>
      </p:sp>
      <p:sp>
        <p:nvSpPr>
          <p:cNvPr id="254" name="Google Shape;254;gc0f2b2eed9_0_4"/>
          <p:cNvSpPr txBox="1"/>
          <p:nvPr/>
        </p:nvSpPr>
        <p:spPr>
          <a:xfrm>
            <a:off x="542176" y="373846"/>
            <a:ext cx="5169395" cy="6618404"/>
          </a:xfrm>
          <a:prstGeom prst="rect">
            <a:avLst/>
          </a:prstGeom>
          <a:noFill/>
          <a:ln>
            <a:noFill/>
          </a:ln>
        </p:spPr>
        <p:txBody>
          <a:bodyPr spcFirstLastPara="1" wrap="square" lIns="193511" tIns="193511" rIns="193511" bIns="193511" anchor="t" anchorCtr="0">
            <a:sp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905">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1482">
              <a:solidFill>
                <a:srgbClr val="FF0000"/>
              </a:solidFill>
              <a:latin typeface="Gill Sans"/>
              <a:ea typeface="Gill Sans"/>
              <a:cs typeface="Gill Sans"/>
              <a:sym typeface="Gill Sans"/>
            </a:endParaRPr>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15</a:t>
            </a:r>
            <a:r>
              <a:rPr lang="fi-FI" sz="1482" b="1">
                <a:solidFill>
                  <a:schemeClr val="dk1"/>
                </a:solidFill>
                <a:latin typeface="Gill Sans"/>
                <a:ea typeface="Gill Sans"/>
                <a:cs typeface="Gill Sans"/>
                <a:sym typeface="Gill Sans"/>
              </a:rPr>
              <a:t> 	</a:t>
            </a:r>
            <a:r>
              <a:rPr lang="fi-FI" sz="1482">
                <a:solidFill>
                  <a:schemeClr val="dk1"/>
                </a:solidFill>
                <a:latin typeface="Gill Sans"/>
                <a:ea typeface="Gill Sans"/>
                <a:cs typeface="Gill Sans"/>
                <a:sym typeface="Gill Sans"/>
              </a:rPr>
              <a:t>Aloitus, pelisäännöt, 	</a:t>
            </a:r>
            <a:br>
              <a:rPr lang="fi-FI" sz="1482">
                <a:solidFill>
                  <a:schemeClr val="dk1"/>
                </a:solidFill>
                <a:latin typeface="Gill Sans"/>
                <a:ea typeface="Gill Sans"/>
                <a:cs typeface="Gill Sans"/>
                <a:sym typeface="Gill Sans"/>
              </a:rPr>
            </a:br>
            <a:r>
              <a:rPr lang="fi-FI" sz="1482">
                <a:solidFill>
                  <a:schemeClr val="dk1"/>
                </a:solidFill>
                <a:latin typeface="Gill Sans"/>
                <a:ea typeface="Gill Sans"/>
                <a:cs typeface="Gill Sans"/>
                <a:sym typeface="Gill Sans"/>
              </a:rPr>
              <a:t>	esittelykierros</a:t>
            </a:r>
            <a:endParaRPr lang="fi-FI" sz="1482">
              <a:solidFill>
                <a:srgbClr val="FF0000"/>
              </a:solidFill>
              <a:latin typeface="Gill Sans"/>
              <a:ea typeface="Gill Sans"/>
              <a:cs typeface="Gill Sans"/>
              <a:sym typeface="Gill Sans"/>
            </a:endParaRPr>
          </a:p>
          <a:p>
            <a:pPr>
              <a:buClr>
                <a:srgbClr val="000000"/>
              </a:buClr>
              <a:buSzPts val="900"/>
            </a:pPr>
            <a:r>
              <a:rPr lang="fi-FI" sz="1482" b="1">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marL="349250" indent="-268605">
              <a:lnSpc>
                <a:spcPct val="115000"/>
              </a:lnSpc>
              <a:buClr>
                <a:schemeClr val="dk1"/>
              </a:buClr>
              <a:buSzPts val="600"/>
              <a:buFont typeface="Gill Sans"/>
              <a:buChar char="➔"/>
            </a:pPr>
            <a:r>
              <a:rPr lang="fi-FI" sz="1270" i="1">
                <a:solidFill>
                  <a:schemeClr val="dk1"/>
                </a:solidFill>
                <a:latin typeface="Gill Sans"/>
                <a:ea typeface="Gill Sans"/>
                <a:cs typeface="Gill Sans"/>
                <a:sym typeface="Gill Sans"/>
              </a:rPr>
              <a:t>Voit sanoittaa ääneen hankalia tilanteita. Esiin nousseita ongelmia ei tarvitse ratkaista tässä keskustelussa, mutta voi olla hyvä, että ne tulevat esille. Jos tulee tiukka tilanne, sen voi sanoa ääneen ja pitää vaikka pienen tauon ja jatkaa sen jälkeen eteenpäin.</a:t>
            </a:r>
            <a:endParaRPr sz="1270" i="1">
              <a:solidFill>
                <a:schemeClr val="dk1"/>
              </a:solidFill>
              <a:latin typeface="Gill Sans"/>
              <a:ea typeface="Gill Sans"/>
              <a:cs typeface="Gill Sans"/>
            </a:endParaRPr>
          </a:p>
          <a:p>
            <a:pPr marL="349250" indent="-268605">
              <a:lnSpc>
                <a:spcPct val="115000"/>
              </a:lnSpc>
              <a:buClr>
                <a:schemeClr val="dk1"/>
              </a:buClr>
              <a:buSzPts val="600"/>
              <a:buFont typeface="Gill Sans"/>
              <a:buChar char="➔"/>
            </a:pPr>
            <a:r>
              <a:rPr lang="fi-FI" sz="1270" i="1">
                <a:solidFill>
                  <a:schemeClr val="dk1"/>
                </a:solidFill>
                <a:latin typeface="Gill Sans"/>
                <a:ea typeface="Gill Sans"/>
                <a:cs typeface="Gill Sans"/>
                <a:sym typeface="Gill Sans"/>
              </a:rPr>
              <a:t>Muistuta tarpeen mukaan Rakentavan keskustelun pelisäännöistä, joihin on yhdessä sitouduttu. Kunnioitetaan myös heitä, jotka eivät ole läsnä.</a:t>
            </a:r>
            <a:endParaRPr sz="1270">
              <a:solidFill>
                <a:schemeClr val="dk1"/>
              </a:solidFill>
              <a:latin typeface="Gill Sans"/>
              <a:ea typeface="Gill Sans"/>
              <a:cs typeface="Gill Sans"/>
            </a:endParaRPr>
          </a:p>
          <a:p>
            <a:pPr marL="349250" indent="-268605">
              <a:lnSpc>
                <a:spcPct val="115000"/>
              </a:lnSpc>
              <a:buClr>
                <a:schemeClr val="dk1"/>
              </a:buClr>
              <a:buSzPts val="600"/>
              <a:buFont typeface="Gill Sans"/>
              <a:buChar char="➔"/>
            </a:pPr>
            <a:r>
              <a:rPr lang="fi-FI" sz="1270" i="1">
                <a:solidFill>
                  <a:schemeClr val="dk1"/>
                </a:solidFill>
                <a:latin typeface="Gill Sans"/>
                <a:ea typeface="Gill Sans"/>
                <a:cs typeface="Gill Sans"/>
                <a:sym typeface="Gill Sans"/>
              </a:rPr>
              <a:t>Ohjaa keskustelijoita liittymään edellisen puheenvuoroon ja puhumaan enemmän itsestä kuin muista.</a:t>
            </a:r>
            <a:endParaRPr sz="1270" i="1">
              <a:solidFill>
                <a:schemeClr val="dk1"/>
              </a:solidFill>
              <a:latin typeface="Gill Sans"/>
              <a:ea typeface="Gill Sans"/>
              <a:cs typeface="Gill Sans"/>
            </a:endParaRPr>
          </a:p>
          <a:p>
            <a:pPr marL="349250" indent="-268605">
              <a:lnSpc>
                <a:spcPct val="115000"/>
              </a:lnSpc>
              <a:buClr>
                <a:schemeClr val="dk1"/>
              </a:buClr>
              <a:buSzPts val="600"/>
              <a:buFont typeface="Gill Sans"/>
              <a:buChar char="➔"/>
            </a:pPr>
            <a:r>
              <a:rPr lang="fi-FI" sz="1270" i="1">
                <a:solidFill>
                  <a:schemeClr val="dk1"/>
                </a:solidFill>
                <a:latin typeface="Gill Sans"/>
                <a:ea typeface="Gill Sans"/>
                <a:cs typeface="Gill Sans"/>
                <a:sym typeface="Gill Sans"/>
              </a:rPr>
              <a:t>Kysy erityisesti heiltä, jotka eivät ole vielä paljon puhuneet.</a:t>
            </a:r>
            <a:endParaRPr sz="1270" i="1">
              <a:solidFill>
                <a:schemeClr val="dk1"/>
              </a:solidFill>
              <a:latin typeface="Gill Sans"/>
              <a:ea typeface="Gill Sans"/>
              <a:cs typeface="Gill Sans"/>
            </a:endParaRPr>
          </a:p>
          <a:p>
            <a:pPr marL="349250" indent="-268605">
              <a:lnSpc>
                <a:spcPct val="115000"/>
              </a:lnSpc>
              <a:buClr>
                <a:schemeClr val="dk1"/>
              </a:buClr>
              <a:buSzPts val="600"/>
              <a:buFont typeface="Gill Sans"/>
              <a:buChar char="➔"/>
            </a:pPr>
            <a:r>
              <a:rPr lang="fi-FI" sz="1250" i="1">
                <a:solidFill>
                  <a:schemeClr val="dk1"/>
                </a:solidFill>
                <a:latin typeface="Gill Sans"/>
                <a:ea typeface="Gill Sans"/>
                <a:cs typeface="Gill Sans"/>
                <a:sym typeface="Gill Sans"/>
              </a:rPr>
              <a:t>Kaikkia kysymyksiä ei tarvitse käsitellä yhdessä keskustelussa. On toivottavaa myös kuunnella ryhmää ja tarttua sieltä tuleviin aloitteisiin ja kysymyksiin. </a:t>
            </a:r>
            <a:endParaRPr sz="1250" i="1">
              <a:solidFill>
                <a:schemeClr val="dk1"/>
              </a:solidFill>
              <a:latin typeface="Gill Sans"/>
              <a:ea typeface="Gill Sans"/>
              <a:cs typeface="Gill Sans"/>
            </a:endParaRPr>
          </a:p>
          <a:p>
            <a:pPr marL="967105">
              <a:lnSpc>
                <a:spcPct val="115000"/>
              </a:lnSpc>
              <a:buClr>
                <a:srgbClr val="000000"/>
              </a:buClr>
              <a:buSzPts val="600"/>
            </a:pPr>
            <a:endParaRPr sz="1270" i="1">
              <a:solidFill>
                <a:schemeClr val="dk1"/>
              </a:solidFill>
              <a:latin typeface="Gill Sans"/>
              <a:ea typeface="Gill Sans"/>
              <a:cs typeface="Gill Sans"/>
            </a:endParaRPr>
          </a:p>
          <a:p>
            <a:pPr>
              <a:lnSpc>
                <a:spcPct val="115000"/>
              </a:lnSpc>
              <a:buClr>
                <a:srgbClr val="000000"/>
              </a:buClr>
              <a:buSzPts val="600"/>
            </a:pPr>
            <a:endParaRPr sz="1270" i="1">
              <a:solidFill>
                <a:schemeClr val="dk1"/>
              </a:solidFill>
              <a:latin typeface="Gill Sans"/>
              <a:ea typeface="Gill Sans"/>
              <a:cs typeface="Gill Sans"/>
              <a:sym typeface="Gill Sans"/>
            </a:endParaRPr>
          </a:p>
        </p:txBody>
      </p:sp>
      <p:pic>
        <p:nvPicPr>
          <p:cNvPr id="255" name="Google Shape;255;gc0f2b2eed9_0_4"/>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56" name="Google Shape;256;gc0f2b2eed9_0_4"/>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c0f2b2eed9_0_11"/>
          <p:cNvSpPr txBox="1"/>
          <p:nvPr/>
        </p:nvSpPr>
        <p:spPr>
          <a:xfrm>
            <a:off x="825801" y="696101"/>
            <a:ext cx="5182095" cy="4072066"/>
          </a:xfrm>
          <a:prstGeom prst="rect">
            <a:avLst/>
          </a:prstGeom>
          <a:noFill/>
          <a:ln>
            <a:noFill/>
          </a:ln>
        </p:spPr>
        <p:txBody>
          <a:bodyPr spcFirstLastPara="1" wrap="square" lIns="193511" tIns="193511" rIns="193511" bIns="193511" anchor="t" anchorCtr="0">
            <a:sp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1100"/>
            </a:pPr>
            <a:endParaRPr sz="1905">
              <a:solidFill>
                <a:schemeClr val="dk1"/>
              </a:solidFill>
              <a:latin typeface="Gill Sans"/>
              <a:ea typeface="Gill Sans"/>
              <a:cs typeface="Gill Sans"/>
              <a:sym typeface="Gill Sans"/>
            </a:endParaRPr>
          </a:p>
          <a:p>
            <a:pPr>
              <a:buClr>
                <a:schemeClr val="dk1"/>
              </a:buClr>
              <a:buSzPts val="1100"/>
            </a:pPr>
            <a:endParaRPr sz="1905">
              <a:solidFill>
                <a:schemeClr val="dk1"/>
              </a:solidFill>
              <a:latin typeface="Gill Sans"/>
              <a:ea typeface="Gill Sans"/>
              <a:cs typeface="Gill Sans"/>
              <a:sym typeface="Gill Sans"/>
            </a:endParaRPr>
          </a:p>
          <a:p>
            <a:pPr>
              <a:buClr>
                <a:schemeClr val="dk1"/>
              </a:buClr>
              <a:buSzPts val="1100"/>
            </a:pPr>
            <a:endParaRPr sz="1905">
              <a:solidFill>
                <a:schemeClr val="dk1"/>
              </a:solidFill>
              <a:latin typeface="Gill Sans"/>
              <a:ea typeface="Gill Sans"/>
              <a:cs typeface="Gill Sans"/>
              <a:sym typeface="Gill Sans"/>
            </a:endParaRPr>
          </a:p>
          <a:p>
            <a:pPr>
              <a:buClr>
                <a:schemeClr val="dk1"/>
              </a:buClr>
              <a:buSzPts val="1100"/>
            </a:pPr>
            <a:r>
              <a:rPr lang="fi-FI" sz="1482">
                <a:solidFill>
                  <a:schemeClr val="dk1"/>
                </a:solidFill>
                <a:latin typeface="Gill Sans"/>
                <a:ea typeface="Gill Sans"/>
                <a:cs typeface="Gill Sans"/>
                <a:sym typeface="Gill Sans"/>
              </a:rPr>
              <a:t>Min	Osio			Klo</a:t>
            </a:r>
            <a:endParaRPr sz="1482">
              <a:solidFill>
                <a:srgbClr val="FF0000"/>
              </a:solidFill>
              <a:latin typeface="Gill Sans"/>
              <a:ea typeface="Gill Sans"/>
              <a:cs typeface="Gill Sans"/>
              <a:sym typeface="Gill Sans"/>
            </a:endParaRPr>
          </a:p>
          <a:p>
            <a:pPr>
              <a:buClr>
                <a:schemeClr val="dk1"/>
              </a:buClr>
              <a:buSzPts val="1100"/>
            </a:pPr>
            <a:endParaRPr sz="1482">
              <a:solidFill>
                <a:srgbClr val="FF0000"/>
              </a:solidFill>
              <a:latin typeface="Gill Sans"/>
              <a:ea typeface="Gill Sans"/>
              <a:cs typeface="Gill Sans"/>
              <a:sym typeface="Gill Sans"/>
            </a:endParaRPr>
          </a:p>
          <a:p>
            <a:pPr>
              <a:buClr>
                <a:srgbClr val="000000"/>
              </a:buClr>
              <a:buSzPts val="900"/>
            </a:pPr>
            <a:r>
              <a:rPr lang="fi-FI" sz="1450">
                <a:solidFill>
                  <a:schemeClr val="dk1"/>
                </a:solidFill>
                <a:latin typeface="Gill Sans"/>
                <a:ea typeface="Gill Sans"/>
                <a:cs typeface="Gill Sans"/>
                <a:sym typeface="Gill Sans"/>
              </a:rPr>
              <a:t>15</a:t>
            </a:r>
            <a:r>
              <a:rPr lang="fi-FI" sz="1450" b="1">
                <a:solidFill>
                  <a:schemeClr val="dk1"/>
                </a:solidFill>
                <a:latin typeface="Gill Sans"/>
                <a:ea typeface="Gill Sans"/>
                <a:cs typeface="Gill Sans"/>
                <a:sym typeface="Gill Sans"/>
              </a:rPr>
              <a:t> 	</a:t>
            </a:r>
            <a:r>
              <a:rPr lang="fi-FI" sz="1450">
                <a:solidFill>
                  <a:schemeClr val="dk1"/>
                </a:solidFill>
                <a:latin typeface="Gill Sans"/>
                <a:ea typeface="Gill Sans"/>
                <a:cs typeface="Gill Sans"/>
                <a:sym typeface="Gill Sans"/>
              </a:rPr>
              <a:t>Aloitus, pelisäännöt, 	</a:t>
            </a:r>
            <a:br>
              <a:rPr lang="fi-FI" sz="1450">
                <a:latin typeface="Gill Sans"/>
                <a:ea typeface="Gill Sans"/>
                <a:cs typeface="Gill Sans"/>
              </a:rPr>
            </a:br>
            <a:r>
              <a:rPr lang="fi-FI" sz="1450">
                <a:solidFill>
                  <a:schemeClr val="dk1"/>
                </a:solidFill>
                <a:latin typeface="Gill Sans"/>
                <a:ea typeface="Gill Sans"/>
                <a:cs typeface="Gill Sans"/>
                <a:sym typeface="Gill Sans"/>
              </a:rPr>
              <a:t>	esittelykierros, </a:t>
            </a:r>
            <a:r>
              <a:rPr lang="fi-FI" sz="1450">
                <a:latin typeface="Gill Sans"/>
                <a:ea typeface="Gill Sans"/>
                <a:cs typeface="Gill Sans"/>
                <a:sym typeface="Gill Sans"/>
              </a:rPr>
              <a:t>virittely</a:t>
            </a:r>
            <a:endParaRPr lang="fi-FI" sz="1450">
              <a:latin typeface="Gill Sans"/>
              <a:ea typeface="Gill Sans"/>
              <a:cs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b="1">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1100"/>
            </a:pPr>
            <a:endParaRPr sz="1482">
              <a:solidFill>
                <a:schemeClr val="dk1"/>
              </a:solidFill>
              <a:latin typeface="Gill Sans"/>
              <a:ea typeface="Gill Sans"/>
              <a:cs typeface="Gill Sans"/>
              <a:sym typeface="Gill Sans"/>
            </a:endParaRPr>
          </a:p>
          <a:p>
            <a:pPr>
              <a:buClr>
                <a:schemeClr val="dk1"/>
              </a:buClr>
              <a:buSzPts val="1100"/>
            </a:pPr>
            <a:endParaRPr sz="2963">
              <a:solidFill>
                <a:srgbClr val="000000"/>
              </a:solidFill>
              <a:latin typeface="Calibri"/>
              <a:ea typeface="Calibri"/>
              <a:cs typeface="Calibri"/>
              <a:sym typeface="Calibri"/>
            </a:endParaRPr>
          </a:p>
        </p:txBody>
      </p:sp>
      <p:sp>
        <p:nvSpPr>
          <p:cNvPr id="272" name="Google Shape;272;gc0f2b2eed9_0_11"/>
          <p:cNvSpPr txBox="1"/>
          <p:nvPr/>
        </p:nvSpPr>
        <p:spPr>
          <a:xfrm>
            <a:off x="6566099" y="696100"/>
            <a:ext cx="5049384" cy="5082470"/>
          </a:xfrm>
          <a:prstGeom prst="rect">
            <a:avLst/>
          </a:prstGeom>
          <a:noFill/>
          <a:ln>
            <a:noFill/>
          </a:ln>
        </p:spPr>
        <p:txBody>
          <a:bodyPr spcFirstLastPara="1" wrap="square" lIns="193511" tIns="193511" rIns="193511" bIns="193511" anchor="t" anchorCtr="0">
            <a:spAutoFit/>
          </a:bodyPr>
          <a:lstStyle/>
          <a:p>
            <a:pPr algn="ctr">
              <a:buClr>
                <a:schemeClr val="dk1"/>
              </a:buClr>
              <a:buSzPts val="900"/>
            </a:pPr>
            <a:r>
              <a:rPr lang="fi-FI" sz="1905" b="1">
                <a:solidFill>
                  <a:schemeClr val="dk1"/>
                </a:solidFill>
                <a:latin typeface="Gill Sans"/>
                <a:ea typeface="Gill Sans"/>
                <a:cs typeface="Gill Sans"/>
                <a:sym typeface="Gill Sans"/>
              </a:rPr>
              <a:t>Oivallusten kirjoittaminen</a:t>
            </a:r>
            <a:endParaRPr sz="1905" b="1">
              <a:solidFill>
                <a:schemeClr val="dk1"/>
              </a:solidFill>
              <a:latin typeface="Gill Sans"/>
              <a:ea typeface="Gill Sans"/>
              <a:cs typeface="Gill Sans"/>
              <a:sym typeface="Gill Sans"/>
            </a:endParaRPr>
          </a:p>
          <a:p>
            <a:pPr>
              <a:buClr>
                <a:schemeClr val="dk1"/>
              </a:buClr>
              <a:buSzPts val="900"/>
            </a:pPr>
            <a:endParaRPr sz="1905" b="1">
              <a:solidFill>
                <a:schemeClr val="dk1"/>
              </a:solidFill>
              <a:latin typeface="Gill Sans"/>
              <a:ea typeface="Gill Sans"/>
              <a:cs typeface="Gill Sans"/>
              <a:sym typeface="Gill Sans"/>
            </a:endParaRPr>
          </a:p>
          <a:p>
            <a:pPr algn="just">
              <a:buClr>
                <a:srgbClr val="000000"/>
              </a:buClr>
              <a:buSzPts val="700"/>
            </a:pPr>
            <a:r>
              <a:rPr lang="fi-FI" sz="1482">
                <a:latin typeface="Gill Sans"/>
                <a:ea typeface="Gill Sans"/>
                <a:cs typeface="Gill Sans"/>
                <a:sym typeface="Gill Sans"/>
              </a:rPr>
              <a:t>Kiitos hyvästä ja rakentavasta keskustelusta! Olette jakaneet kokemuksianne esimerkiksi…</a:t>
            </a:r>
          </a:p>
          <a:p>
            <a:pPr algn="just">
              <a:buClr>
                <a:srgbClr val="000000"/>
              </a:buClr>
              <a:buSzPts val="700"/>
            </a:pPr>
            <a:endParaRPr lang="fi-FI" sz="1482">
              <a:solidFill>
                <a:schemeClr val="dk1"/>
              </a:solidFill>
              <a:latin typeface="Gill Sans"/>
              <a:ea typeface="Gill Sans"/>
              <a:cs typeface="Gill Sans"/>
              <a:sym typeface="Gill Sans"/>
            </a:endParaRPr>
          </a:p>
          <a:p>
            <a:pPr marL="967710" indent="-577938" algn="just">
              <a:buClr>
                <a:schemeClr val="dk1"/>
              </a:buClr>
              <a:buSzPts val="700"/>
              <a:buFont typeface="Gill Sans"/>
              <a:buChar char="➔"/>
            </a:pPr>
            <a:r>
              <a:rPr lang="fi-FI" sz="1482" i="1">
                <a:solidFill>
                  <a:schemeClr val="dk1"/>
                </a:solidFill>
                <a:latin typeface="Gill Sans"/>
                <a:ea typeface="Gill Sans"/>
                <a:cs typeface="Gill Sans"/>
                <a:sym typeface="Gill Sans"/>
              </a:rPr>
              <a:t>Kokoa ja kerro lyhyesti, mistä teemoista on puhuttu</a:t>
            </a:r>
          </a:p>
          <a:p>
            <a:pPr algn="just">
              <a:buClr>
                <a:srgbClr val="000000"/>
              </a:buClr>
              <a:buSzPts val="700"/>
            </a:pPr>
            <a:endParaRPr lang="fi-FI" sz="1482">
              <a:solidFill>
                <a:schemeClr val="dk1"/>
              </a:solidFill>
              <a:latin typeface="Gill Sans"/>
              <a:ea typeface="Gill Sans"/>
              <a:cs typeface="Gill Sans"/>
              <a:sym typeface="Gill Sans"/>
            </a:endParaRPr>
          </a:p>
          <a:p>
            <a:pPr algn="just">
              <a:buClr>
                <a:schemeClr val="dk1"/>
              </a:buClr>
              <a:buSzPts val="400"/>
            </a:pPr>
            <a:r>
              <a:rPr lang="fi-FI" sz="1482">
                <a:solidFill>
                  <a:schemeClr val="dk1"/>
                </a:solidFill>
                <a:latin typeface="Gill Sans"/>
                <a:ea typeface="Gill Sans"/>
                <a:cs typeface="Gill Sans"/>
                <a:sym typeface="Gill Sans"/>
              </a:rPr>
              <a:t>Seuraavaksi kirjoitamme, mitä oivalluksia, tunteita tai ajatuksia yhteisestä keskustelustamme syntyi.</a:t>
            </a:r>
          </a:p>
          <a:p>
            <a:pPr algn="just">
              <a:buClr>
                <a:schemeClr val="dk1"/>
              </a:buClr>
              <a:buSzPts val="400"/>
            </a:pPr>
            <a:endParaRPr lang="fi-FI" sz="1482">
              <a:solidFill>
                <a:schemeClr val="dk1"/>
              </a:solidFill>
              <a:latin typeface="Gill Sans"/>
              <a:ea typeface="Gill Sans"/>
              <a:cs typeface="Gill Sans"/>
              <a:sym typeface="Gill Sans"/>
            </a:endParaRPr>
          </a:p>
          <a:p>
            <a:pPr algn="just">
              <a:buClr>
                <a:schemeClr val="dk1"/>
              </a:buClr>
              <a:buSzPts val="400"/>
            </a:pPr>
            <a:r>
              <a:rPr lang="fi-FI" sz="1482">
                <a:latin typeface="Gill Sans"/>
                <a:ea typeface="Gill Sans"/>
                <a:cs typeface="Gill Sans"/>
                <a:sym typeface="Gill Sans"/>
              </a:rPr>
              <a:t>Kirjoita itse omaan paperiisi tai koneelle muutama oivallus, tunne tai ajatus, joka sinulle jäi mieleen keskustelusta.</a:t>
            </a:r>
          </a:p>
          <a:p>
            <a:pPr algn="just">
              <a:buClr>
                <a:schemeClr val="dk1"/>
              </a:buClr>
              <a:buSzPts val="400"/>
            </a:pPr>
            <a:endParaRPr lang="fi-FI" sz="1482">
              <a:latin typeface="Gill Sans"/>
              <a:ea typeface="Gill Sans"/>
              <a:cs typeface="Gill Sans"/>
              <a:sym typeface="Gill Sans"/>
            </a:endParaRPr>
          </a:p>
          <a:p>
            <a:pPr algn="just">
              <a:buClr>
                <a:srgbClr val="000000"/>
              </a:buClr>
              <a:buSzPts val="700"/>
            </a:pPr>
            <a:r>
              <a:rPr lang="fi-FI" sz="1482">
                <a:latin typeface="Gill Sans"/>
                <a:ea typeface="Gill Sans"/>
                <a:cs typeface="Gill Sans"/>
                <a:sym typeface="Gill Sans"/>
              </a:rPr>
              <a:t>Tähän on aikaa muutama minuutti. Valitse niistä yksi, jonka haluat jakaa tässä yhdessä.</a:t>
            </a:r>
          </a:p>
          <a:p>
            <a:pPr algn="just">
              <a:buClr>
                <a:srgbClr val="000000"/>
              </a:buClr>
              <a:buSzPts val="700"/>
            </a:pPr>
            <a:endParaRPr sz="1482">
              <a:solidFill>
                <a:schemeClr val="dk1"/>
              </a:solidFill>
              <a:latin typeface="Gill Sans"/>
              <a:ea typeface="Gill Sans"/>
              <a:cs typeface="Gill Sans"/>
              <a:sym typeface="Gill Sans"/>
            </a:endParaRPr>
          </a:p>
          <a:p>
            <a:pPr algn="just">
              <a:buClr>
                <a:srgbClr val="000000"/>
              </a:buClr>
              <a:buSzPts val="700"/>
            </a:pPr>
            <a:endParaRPr sz="1482">
              <a:solidFill>
                <a:schemeClr val="dk1"/>
              </a:solidFill>
              <a:latin typeface="Gill Sans"/>
              <a:ea typeface="Gill Sans"/>
              <a:cs typeface="Gill Sans"/>
              <a:sym typeface="Gill Sans"/>
            </a:endParaRPr>
          </a:p>
          <a:p>
            <a:pPr algn="just">
              <a:buClr>
                <a:srgbClr val="000000"/>
              </a:buClr>
              <a:buSzPts val="700"/>
            </a:pPr>
            <a:endParaRPr sz="1482">
              <a:solidFill>
                <a:schemeClr val="dk1"/>
              </a:solidFill>
              <a:latin typeface="Gill Sans"/>
              <a:ea typeface="Gill Sans"/>
              <a:cs typeface="Gill Sans"/>
              <a:sym typeface="Gill Sans"/>
            </a:endParaRPr>
          </a:p>
          <a:p>
            <a:pPr algn="just">
              <a:buClr>
                <a:srgbClr val="000000"/>
              </a:buClr>
              <a:buSzPts val="700"/>
            </a:pPr>
            <a:endParaRPr sz="1482">
              <a:solidFill>
                <a:schemeClr val="dk1"/>
              </a:solidFill>
              <a:latin typeface="Gill Sans"/>
              <a:ea typeface="Gill Sans"/>
              <a:cs typeface="Gill Sans"/>
              <a:sym typeface="Gill Sans"/>
            </a:endParaRPr>
          </a:p>
          <a:p>
            <a:pPr marL="3870838" algn="just">
              <a:buClr>
                <a:schemeClr val="dk1"/>
              </a:buClr>
              <a:buSzPts val="400"/>
            </a:pPr>
            <a:r>
              <a:rPr lang="fi-FI" sz="1482" b="1">
                <a:solidFill>
                  <a:schemeClr val="dk1"/>
                </a:solidFill>
                <a:latin typeface="Gill Sans"/>
                <a:ea typeface="Gill Sans"/>
                <a:cs typeface="Gill Sans"/>
                <a:sym typeface="Gill Sans"/>
              </a:rPr>
              <a:t>5 min</a:t>
            </a:r>
            <a:endParaRPr sz="1482">
              <a:solidFill>
                <a:srgbClr val="000000"/>
              </a:solidFill>
              <a:latin typeface="Gill Sans"/>
              <a:ea typeface="Gill Sans"/>
              <a:cs typeface="Gill Sans"/>
              <a:sym typeface="Gill Sans"/>
            </a:endParaRPr>
          </a:p>
        </p:txBody>
      </p:sp>
      <p:pic>
        <p:nvPicPr>
          <p:cNvPr id="273" name="Google Shape;273;gc0f2b2eed9_0_11"/>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74" name="Google Shape;274;gc0f2b2eed9_0_11"/>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c0f2b2eed9_0_18"/>
          <p:cNvSpPr txBox="1"/>
          <p:nvPr/>
        </p:nvSpPr>
        <p:spPr>
          <a:xfrm>
            <a:off x="658218" y="580056"/>
            <a:ext cx="5272263" cy="4181519"/>
          </a:xfrm>
          <a:prstGeom prst="rect">
            <a:avLst/>
          </a:prstGeom>
          <a:noFill/>
          <a:ln>
            <a:noFill/>
          </a:ln>
        </p:spPr>
        <p:txBody>
          <a:bodyPr spcFirstLastPara="1" wrap="square" lIns="193511" tIns="193511" rIns="193511" bIns="193511" anchor="t" anchorCtr="0">
            <a:sp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1100"/>
            </a:pPr>
            <a:endParaRPr sz="1905">
              <a:solidFill>
                <a:schemeClr val="dk1"/>
              </a:solidFill>
              <a:latin typeface="Gill Sans"/>
              <a:ea typeface="Gill Sans"/>
              <a:cs typeface="Gill Sans"/>
              <a:sym typeface="Gill Sans"/>
            </a:endParaRPr>
          </a:p>
          <a:p>
            <a:pPr>
              <a:lnSpc>
                <a:spcPct val="115000"/>
              </a:lnSpc>
              <a:buClr>
                <a:schemeClr val="dk1"/>
              </a:buClr>
              <a:buSzPts val="1100"/>
            </a:pPr>
            <a:endParaRPr sz="1482">
              <a:solidFill>
                <a:schemeClr val="dk1"/>
              </a:solidFill>
              <a:latin typeface="Gill Sans"/>
              <a:ea typeface="Gill Sans"/>
              <a:cs typeface="Gill Sans"/>
              <a:sym typeface="Gill Sans"/>
            </a:endParaRPr>
          </a:p>
          <a:p>
            <a:pPr>
              <a:lnSpc>
                <a:spcPct val="115000"/>
              </a:lnSpc>
              <a:buClr>
                <a:schemeClr val="dk1"/>
              </a:buClr>
              <a:buSzPts val="1100"/>
            </a:pPr>
            <a:endParaRPr sz="1482">
              <a:solidFill>
                <a:schemeClr val="dk1"/>
              </a:solidFill>
              <a:latin typeface="Gill Sans"/>
              <a:ea typeface="Gill Sans"/>
              <a:cs typeface="Gill Sans"/>
              <a:sym typeface="Gill Sans"/>
            </a:endParaRPr>
          </a:p>
          <a:p>
            <a:pPr>
              <a:lnSpc>
                <a:spcPct val="115000"/>
              </a:lnSpc>
              <a:buClr>
                <a:schemeClr val="dk1"/>
              </a:buClr>
              <a:buSzPts val="1100"/>
            </a:pPr>
            <a:r>
              <a:rPr lang="fi-FI" sz="1482">
                <a:solidFill>
                  <a:schemeClr val="dk1"/>
                </a:solidFill>
                <a:latin typeface="Gill Sans"/>
                <a:ea typeface="Gill Sans"/>
                <a:cs typeface="Gill Sans"/>
                <a:sym typeface="Gill Sans"/>
              </a:rPr>
              <a:t>Min	Osio			Klo</a:t>
            </a:r>
            <a:endParaRPr sz="1482">
              <a:solidFill>
                <a:srgbClr val="FF0000"/>
              </a:solidFill>
              <a:latin typeface="Gill Sans"/>
              <a:ea typeface="Gill Sans"/>
              <a:cs typeface="Gill Sans"/>
              <a:sym typeface="Gill Sans"/>
            </a:endParaRPr>
          </a:p>
          <a:p>
            <a:pPr>
              <a:lnSpc>
                <a:spcPct val="115000"/>
              </a:lnSpc>
              <a:buClr>
                <a:schemeClr val="dk1"/>
              </a:buClr>
              <a:buSzPts val="1100"/>
            </a:pPr>
            <a:endParaRPr sz="1482" b="1">
              <a:solidFill>
                <a:srgbClr val="FF0000"/>
              </a:solidFill>
              <a:latin typeface="Gill Sans"/>
              <a:ea typeface="Gill Sans"/>
              <a:cs typeface="Gill Sans"/>
              <a:sym typeface="Gill Sans"/>
            </a:endParaRPr>
          </a:p>
          <a:p>
            <a:pPr>
              <a:buClr>
                <a:srgbClr val="000000"/>
              </a:buClr>
              <a:buSzPts val="900"/>
            </a:pPr>
            <a:r>
              <a:rPr lang="fi-FI" sz="1450">
                <a:solidFill>
                  <a:schemeClr val="dk1"/>
                </a:solidFill>
                <a:latin typeface="Gill Sans"/>
                <a:ea typeface="Gill Sans"/>
                <a:cs typeface="Gill Sans"/>
                <a:sym typeface="Gill Sans"/>
              </a:rPr>
              <a:t>15</a:t>
            </a:r>
            <a:r>
              <a:rPr lang="fi-FI" sz="1450" b="1">
                <a:solidFill>
                  <a:schemeClr val="dk1"/>
                </a:solidFill>
                <a:latin typeface="Gill Sans"/>
                <a:ea typeface="Gill Sans"/>
                <a:cs typeface="Gill Sans"/>
                <a:sym typeface="Gill Sans"/>
              </a:rPr>
              <a:t> 	</a:t>
            </a:r>
            <a:r>
              <a:rPr lang="fi-FI" sz="1450">
                <a:solidFill>
                  <a:schemeClr val="dk1"/>
                </a:solidFill>
                <a:latin typeface="Gill Sans"/>
                <a:ea typeface="Gill Sans"/>
                <a:cs typeface="Gill Sans"/>
                <a:sym typeface="Gill Sans"/>
              </a:rPr>
              <a:t>Aloitus, pelisäännöt, 	</a:t>
            </a:r>
            <a:br>
              <a:rPr lang="fi-FI" sz="1450">
                <a:latin typeface="Gill Sans"/>
                <a:ea typeface="Gill Sans"/>
                <a:cs typeface="Gill Sans"/>
              </a:rPr>
            </a:br>
            <a:r>
              <a:rPr lang="fi-FI" sz="1450">
                <a:solidFill>
                  <a:schemeClr val="dk1"/>
                </a:solidFill>
                <a:latin typeface="Gill Sans"/>
                <a:ea typeface="Gill Sans"/>
                <a:cs typeface="Gill Sans"/>
                <a:sym typeface="Gill Sans"/>
              </a:rPr>
              <a:t>	esittelykierros, </a:t>
            </a:r>
            <a:r>
              <a:rPr lang="fi-FI" sz="1450">
                <a:latin typeface="Gill Sans"/>
                <a:ea typeface="Gill Sans"/>
                <a:cs typeface="Gill Sans"/>
                <a:sym typeface="Gill Sans"/>
              </a:rPr>
              <a:t>virittely</a:t>
            </a:r>
            <a:endParaRPr lang="fi-FI" sz="1450">
              <a:latin typeface="Gill Sans"/>
              <a:ea typeface="Gill Sans"/>
              <a:cs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b="1">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lnSpc>
                <a:spcPct val="115000"/>
              </a:lnSpc>
              <a:buClr>
                <a:schemeClr val="dk1"/>
              </a:buClr>
              <a:buSzPts val="1100"/>
            </a:pPr>
            <a:endParaRPr sz="1482">
              <a:solidFill>
                <a:schemeClr val="dk1"/>
              </a:solidFill>
              <a:latin typeface="Gill Sans"/>
              <a:ea typeface="Gill Sans"/>
              <a:cs typeface="Gill Sans"/>
              <a:sym typeface="Gill Sans"/>
            </a:endParaRPr>
          </a:p>
          <a:p>
            <a:pPr>
              <a:lnSpc>
                <a:spcPct val="115000"/>
              </a:lnSpc>
              <a:buClr>
                <a:schemeClr val="dk1"/>
              </a:buClr>
              <a:buSzPts val="1100"/>
            </a:pPr>
            <a:endParaRPr sz="2963">
              <a:solidFill>
                <a:srgbClr val="000000"/>
              </a:solidFill>
              <a:latin typeface="Calibri"/>
              <a:ea typeface="Calibri"/>
              <a:cs typeface="Calibri"/>
              <a:sym typeface="Calibri"/>
            </a:endParaRPr>
          </a:p>
        </p:txBody>
      </p:sp>
      <p:sp>
        <p:nvSpPr>
          <p:cNvPr id="281" name="Google Shape;281;gc0f2b2eed9_0_18"/>
          <p:cNvSpPr txBox="1"/>
          <p:nvPr/>
        </p:nvSpPr>
        <p:spPr>
          <a:xfrm>
            <a:off x="6741566" y="580057"/>
            <a:ext cx="4927467" cy="5698793"/>
          </a:xfrm>
          <a:prstGeom prst="rect">
            <a:avLst/>
          </a:prstGeom>
          <a:noFill/>
          <a:ln>
            <a:noFill/>
          </a:ln>
        </p:spPr>
        <p:txBody>
          <a:bodyPr spcFirstLastPara="1" wrap="square" lIns="193511" tIns="193511" rIns="193511" bIns="193511" anchor="t" anchorCtr="0">
            <a:spAutoFit/>
          </a:bodyPr>
          <a:lstStyle/>
          <a:p>
            <a:pPr algn="ctr">
              <a:buClr>
                <a:schemeClr val="dk1"/>
              </a:buClr>
              <a:buSzPts val="900"/>
            </a:pPr>
            <a:r>
              <a:rPr lang="fi-FI" sz="1905" b="1">
                <a:solidFill>
                  <a:schemeClr val="dk1"/>
                </a:solidFill>
                <a:latin typeface="Gill Sans"/>
                <a:ea typeface="Gill Sans"/>
                <a:cs typeface="Gill Sans"/>
                <a:sym typeface="Gill Sans"/>
              </a:rPr>
              <a:t>Oivallusten kertominen</a:t>
            </a:r>
            <a:endParaRPr sz="1905" b="1">
              <a:solidFill>
                <a:schemeClr val="dk1"/>
              </a:solidFill>
              <a:latin typeface="Gill Sans"/>
              <a:ea typeface="Gill Sans"/>
              <a:cs typeface="Gill Sans"/>
              <a:sym typeface="Gill Sans"/>
            </a:endParaRPr>
          </a:p>
          <a:p>
            <a:pPr>
              <a:buClr>
                <a:schemeClr val="dk1"/>
              </a:buClr>
              <a:buSzPts val="900"/>
            </a:pPr>
            <a:endParaRPr sz="1905">
              <a:solidFill>
                <a:schemeClr val="dk1"/>
              </a:solidFill>
              <a:latin typeface="Gill Sans"/>
              <a:ea typeface="Gill Sans"/>
              <a:cs typeface="Gill Sans"/>
              <a:sym typeface="Gill Sans"/>
            </a:endParaRPr>
          </a:p>
          <a:p>
            <a:pPr algn="just">
              <a:lnSpc>
                <a:spcPct val="115000"/>
              </a:lnSpc>
              <a:buClr>
                <a:schemeClr val="dk1"/>
              </a:buClr>
              <a:buSzPts val="900"/>
            </a:pPr>
            <a:r>
              <a:rPr lang="fi-FI" sz="1482">
                <a:solidFill>
                  <a:schemeClr val="dk1"/>
                </a:solidFill>
                <a:latin typeface="Gill Sans"/>
                <a:ea typeface="Gill Sans"/>
                <a:cs typeface="Gill Sans"/>
                <a:sym typeface="Gill Sans"/>
              </a:rPr>
              <a:t>Nyt pyydän, että yhdellä lauseella jokainen teistä </a:t>
            </a:r>
            <a:r>
              <a:rPr lang="fi-FI" sz="1482">
                <a:latin typeface="Gill Sans"/>
                <a:ea typeface="Gill Sans"/>
                <a:cs typeface="Gill Sans"/>
                <a:sym typeface="Gill Sans"/>
              </a:rPr>
              <a:t>jakaisi yhden oivalluksen, tunteen tai ajatuksen, joka tästä keskustelusta tai aiheesta sinulle jäi. Kerro myös parilla sanalla, millainen tunnelma tästä keskustelusta sinulle jäi.</a:t>
            </a:r>
          </a:p>
          <a:p>
            <a:pPr algn="just">
              <a:lnSpc>
                <a:spcPct val="115000"/>
              </a:lnSpc>
              <a:buClr>
                <a:schemeClr val="dk1"/>
              </a:buClr>
              <a:buSzPts val="900"/>
            </a:pPr>
            <a:endParaRPr lang="fi-FI" sz="1482">
              <a:solidFill>
                <a:schemeClr val="dk1"/>
              </a:solidFill>
              <a:latin typeface="Gill Sans"/>
              <a:ea typeface="Gill Sans"/>
              <a:cs typeface="Gill Sans"/>
              <a:sym typeface="Gill Sans"/>
            </a:endParaRPr>
          </a:p>
          <a:p>
            <a:pPr>
              <a:lnSpc>
                <a:spcPct val="115000"/>
              </a:lnSpc>
              <a:buClr>
                <a:schemeClr val="dk1"/>
              </a:buClr>
              <a:buSzPts val="900"/>
            </a:pPr>
            <a:r>
              <a:rPr lang="fi-FI" sz="1482">
                <a:solidFill>
                  <a:schemeClr val="dk1"/>
                </a:solidFill>
                <a:latin typeface="Gill Sans"/>
                <a:ea typeface="Gill Sans"/>
                <a:cs typeface="Gill Sans"/>
                <a:sym typeface="Gill Sans"/>
              </a:rPr>
              <a:t>Aloitetaan vaikkapa sinusta…</a:t>
            </a:r>
          </a:p>
          <a:p>
            <a:pPr>
              <a:lnSpc>
                <a:spcPct val="115000"/>
              </a:lnSpc>
              <a:buClr>
                <a:schemeClr val="dk1"/>
              </a:buClr>
              <a:buSzPts val="900"/>
            </a:pPr>
            <a:endParaRPr lang="fi-FI" sz="1482">
              <a:solidFill>
                <a:schemeClr val="dk1"/>
              </a:solidFill>
              <a:latin typeface="Gill Sans"/>
              <a:ea typeface="Gill Sans"/>
              <a:cs typeface="Gill Sans"/>
              <a:sym typeface="Gill Sans"/>
            </a:endParaRPr>
          </a:p>
          <a:p>
            <a:pPr marL="698901" indent="-282249" algn="just">
              <a:lnSpc>
                <a:spcPct val="115000"/>
              </a:lnSpc>
              <a:buClr>
                <a:schemeClr val="dk1"/>
              </a:buClr>
              <a:buSzPts val="700"/>
              <a:buFont typeface="Gill Sans"/>
              <a:buChar char="➔"/>
            </a:pPr>
            <a:r>
              <a:rPr lang="fi-FI" sz="1482" i="1">
                <a:solidFill>
                  <a:schemeClr val="dk1"/>
                </a:solidFill>
                <a:latin typeface="Gill Sans"/>
                <a:ea typeface="Gill Sans"/>
                <a:cs typeface="Gill Sans"/>
                <a:sym typeface="Gill Sans"/>
              </a:rPr>
              <a:t>Valitse aloittajaksi sellainen henkilö, joka on todennäköisesti valmis kertomaan omasta oivalluksestaan.</a:t>
            </a:r>
          </a:p>
          <a:p>
            <a:pPr marL="698901" indent="-282249" algn="just">
              <a:lnSpc>
                <a:spcPct val="115000"/>
              </a:lnSpc>
              <a:buClr>
                <a:schemeClr val="dk1"/>
              </a:buClr>
              <a:buSzPts val="700"/>
              <a:buFont typeface="Gill Sans"/>
              <a:buChar char="➔"/>
            </a:pPr>
            <a:r>
              <a:rPr lang="fi-FI" sz="1482" i="1">
                <a:solidFill>
                  <a:schemeClr val="dk1"/>
                </a:solidFill>
                <a:latin typeface="Gill Sans"/>
                <a:ea typeface="Gill Sans"/>
                <a:cs typeface="Gill Sans"/>
                <a:sym typeface="Gill Sans"/>
              </a:rPr>
              <a:t>Kaikkea ei tarvitse jakaa, jollei halua.</a:t>
            </a:r>
          </a:p>
          <a:p>
            <a:pPr algn="just">
              <a:lnSpc>
                <a:spcPct val="115000"/>
              </a:lnSpc>
              <a:buClr>
                <a:srgbClr val="000000"/>
              </a:buClr>
              <a:buSzPts val="700"/>
            </a:pPr>
            <a:endParaRPr lang="fi-FI" sz="1482" i="1">
              <a:solidFill>
                <a:schemeClr val="dk1"/>
              </a:solidFill>
              <a:latin typeface="Gill Sans"/>
              <a:ea typeface="Gill Sans"/>
              <a:cs typeface="Gill Sans"/>
              <a:sym typeface="Gill Sans"/>
            </a:endParaRPr>
          </a:p>
          <a:p>
            <a:pPr algn="just">
              <a:lnSpc>
                <a:spcPct val="115000"/>
              </a:lnSpc>
              <a:buClr>
                <a:srgbClr val="000000"/>
              </a:buClr>
              <a:buSzPts val="700"/>
            </a:pPr>
            <a:r>
              <a:rPr lang="fi-FI" sz="1482">
                <a:latin typeface="Gill Sans"/>
                <a:ea typeface="Gill Sans"/>
                <a:cs typeface="Gill Sans"/>
                <a:sym typeface="Gill Sans"/>
              </a:rPr>
              <a:t>Kiitos. Kysyn vielä, että keiden ja missä tulisi mielestänne jatkaa keskustelua tästä aiheesta?</a:t>
            </a:r>
          </a:p>
          <a:p>
            <a:pPr algn="just">
              <a:lnSpc>
                <a:spcPct val="115000"/>
              </a:lnSpc>
              <a:buClr>
                <a:srgbClr val="000000"/>
              </a:buClr>
              <a:buSzPts val="700"/>
            </a:pPr>
            <a:endParaRPr sz="1482">
              <a:solidFill>
                <a:schemeClr val="dk1"/>
              </a:solidFill>
              <a:latin typeface="Gill Sans"/>
              <a:ea typeface="Gill Sans"/>
              <a:cs typeface="Gill Sans"/>
              <a:sym typeface="Gill Sans"/>
            </a:endParaRPr>
          </a:p>
          <a:p>
            <a:pPr algn="just">
              <a:lnSpc>
                <a:spcPct val="115000"/>
              </a:lnSpc>
              <a:buClr>
                <a:srgbClr val="000000"/>
              </a:buClr>
              <a:buSzPts val="700"/>
            </a:pPr>
            <a:endParaRPr sz="1482">
              <a:solidFill>
                <a:schemeClr val="dk1"/>
              </a:solidFill>
              <a:latin typeface="Gill Sans"/>
              <a:ea typeface="Gill Sans"/>
              <a:cs typeface="Gill Sans"/>
              <a:sym typeface="Gill Sans"/>
            </a:endParaRPr>
          </a:p>
          <a:p>
            <a:pPr algn="just">
              <a:lnSpc>
                <a:spcPct val="115000"/>
              </a:lnSpc>
              <a:buClr>
                <a:srgbClr val="000000"/>
              </a:buClr>
              <a:buSzPts val="700"/>
            </a:pPr>
            <a:endParaRPr sz="1482">
              <a:solidFill>
                <a:schemeClr val="dk1"/>
              </a:solidFill>
              <a:latin typeface="Gill Sans"/>
              <a:ea typeface="Gill Sans"/>
              <a:cs typeface="Gill Sans"/>
              <a:sym typeface="Gill Sans"/>
            </a:endParaRPr>
          </a:p>
          <a:p>
            <a:pPr algn="just">
              <a:lnSpc>
                <a:spcPct val="115000"/>
              </a:lnSpc>
              <a:buClr>
                <a:srgbClr val="000000"/>
              </a:buClr>
              <a:buSzPts val="700"/>
            </a:pPr>
            <a:r>
              <a:rPr lang="fi-FI" sz="1482">
                <a:solidFill>
                  <a:schemeClr val="dk1"/>
                </a:solidFill>
                <a:latin typeface="Gill Sans"/>
                <a:ea typeface="Gill Sans"/>
                <a:cs typeface="Gill Sans"/>
                <a:sym typeface="Gill Sans"/>
              </a:rPr>
              <a:t>				</a:t>
            </a:r>
            <a:r>
              <a:rPr lang="fi-FI" sz="1482" b="1">
                <a:solidFill>
                  <a:schemeClr val="dk1"/>
                </a:solidFill>
                <a:latin typeface="Gill Sans"/>
                <a:ea typeface="Gill Sans"/>
                <a:cs typeface="Gill Sans"/>
                <a:sym typeface="Gill Sans"/>
              </a:rPr>
              <a:t>10 min</a:t>
            </a:r>
            <a:endParaRPr sz="1482" b="1">
              <a:solidFill>
                <a:schemeClr val="dk1"/>
              </a:solidFill>
              <a:latin typeface="Gill Sans"/>
              <a:ea typeface="Gill Sans"/>
              <a:cs typeface="Gill Sans"/>
              <a:sym typeface="Gill Sans"/>
            </a:endParaRPr>
          </a:p>
        </p:txBody>
      </p:sp>
      <p:pic>
        <p:nvPicPr>
          <p:cNvPr id="282" name="Google Shape;282;gc0f2b2eed9_0_18"/>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83" name="Google Shape;283;gc0f2b2eed9_0_18"/>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c0f2b2eed9_0_25"/>
          <p:cNvSpPr txBox="1"/>
          <p:nvPr/>
        </p:nvSpPr>
        <p:spPr>
          <a:xfrm>
            <a:off x="424860" y="307067"/>
            <a:ext cx="5143361" cy="4865744"/>
          </a:xfrm>
          <a:prstGeom prst="rect">
            <a:avLst/>
          </a:prstGeom>
          <a:noFill/>
          <a:ln>
            <a:noFill/>
          </a:ln>
        </p:spPr>
        <p:txBody>
          <a:bodyPr spcFirstLastPara="1" wrap="square" lIns="193511" tIns="193511" rIns="193511" bIns="193511" anchor="t" anchorCtr="0">
            <a:spAutoFit/>
          </a:bodyPr>
          <a:lstStyle/>
          <a:p>
            <a:pPr>
              <a:buClr>
                <a:schemeClr val="dk1"/>
              </a:buClr>
              <a:buSzPts val="400"/>
            </a:pPr>
            <a:r>
              <a:rPr lang="fi-FI" sz="1905" b="1">
                <a:solidFill>
                  <a:schemeClr val="dk1"/>
                </a:solidFill>
                <a:latin typeface="Gill Sans"/>
                <a:ea typeface="Gill Sans"/>
                <a:cs typeface="Gill Sans"/>
                <a:sym typeface="Gill Sans"/>
              </a:rPr>
              <a:t>Dialogit tulevaisuuden koulusta</a:t>
            </a:r>
            <a:endParaRPr sz="1905" b="1">
              <a:solidFill>
                <a:schemeClr val="dk1"/>
              </a:solidFill>
              <a:latin typeface="Gill Sans"/>
              <a:ea typeface="Gill Sans"/>
              <a:cs typeface="Gill Sans"/>
              <a:sym typeface="Gill Sans"/>
            </a:endParaRPr>
          </a:p>
          <a:p>
            <a:pPr>
              <a:buClr>
                <a:schemeClr val="dk1"/>
              </a:buClr>
              <a:buSzPts val="1100"/>
            </a:pPr>
            <a:endParaRPr sz="1905">
              <a:solidFill>
                <a:schemeClr val="dk1"/>
              </a:solidFill>
              <a:latin typeface="Gill Sans"/>
              <a:ea typeface="Gill Sans"/>
              <a:cs typeface="Gill Sans"/>
              <a:sym typeface="Gill Sans"/>
            </a:endParaRPr>
          </a:p>
          <a:p>
            <a:pPr>
              <a:lnSpc>
                <a:spcPct val="115000"/>
              </a:lnSpc>
              <a:buClr>
                <a:schemeClr val="dk1"/>
              </a:buClr>
              <a:buSzPts val="1100"/>
            </a:pPr>
            <a:endParaRPr sz="1482">
              <a:solidFill>
                <a:schemeClr val="dk1"/>
              </a:solidFill>
              <a:latin typeface="Gill Sans"/>
              <a:ea typeface="Gill Sans"/>
              <a:cs typeface="Gill Sans"/>
              <a:sym typeface="Gill Sans"/>
            </a:endParaRPr>
          </a:p>
          <a:p>
            <a:pPr>
              <a:lnSpc>
                <a:spcPct val="115000"/>
              </a:lnSpc>
              <a:buClr>
                <a:schemeClr val="dk1"/>
              </a:buClr>
              <a:buSzPts val="1100"/>
            </a:pPr>
            <a:endParaRPr sz="1482">
              <a:solidFill>
                <a:schemeClr val="dk1"/>
              </a:solidFill>
              <a:latin typeface="Gill Sans"/>
              <a:ea typeface="Gill Sans"/>
              <a:cs typeface="Gill Sans"/>
              <a:sym typeface="Gill Sans"/>
            </a:endParaRPr>
          </a:p>
          <a:p>
            <a:pPr>
              <a:lnSpc>
                <a:spcPct val="115000"/>
              </a:lnSpc>
              <a:buClr>
                <a:schemeClr val="dk1"/>
              </a:buClr>
              <a:buSzPts val="1100"/>
            </a:pPr>
            <a:r>
              <a:rPr lang="fi-FI" sz="1482">
                <a:solidFill>
                  <a:schemeClr val="dk1"/>
                </a:solidFill>
                <a:latin typeface="Gill Sans"/>
                <a:ea typeface="Gill Sans"/>
                <a:cs typeface="Gill Sans"/>
                <a:sym typeface="Gill Sans"/>
              </a:rPr>
              <a:t>Min	Osio			Klo</a:t>
            </a:r>
            <a:endParaRPr sz="1482">
              <a:solidFill>
                <a:srgbClr val="FF0000"/>
              </a:solidFill>
              <a:latin typeface="Gill Sans"/>
              <a:ea typeface="Gill Sans"/>
              <a:cs typeface="Gill Sans"/>
              <a:sym typeface="Gill Sans"/>
            </a:endParaRPr>
          </a:p>
          <a:p>
            <a:pPr>
              <a:lnSpc>
                <a:spcPct val="115000"/>
              </a:lnSpc>
              <a:buClr>
                <a:schemeClr val="dk1"/>
              </a:buClr>
              <a:buSzPts val="1100"/>
            </a:pPr>
            <a:endParaRPr sz="1482">
              <a:solidFill>
                <a:srgbClr val="FF0000"/>
              </a:solidFill>
              <a:latin typeface="Gill Sans"/>
              <a:ea typeface="Gill Sans"/>
              <a:cs typeface="Gill Sans"/>
              <a:sym typeface="Gill Sans"/>
            </a:endParaRPr>
          </a:p>
          <a:p>
            <a:pPr>
              <a:buClr>
                <a:srgbClr val="000000"/>
              </a:buClr>
              <a:buSzPts val="900"/>
            </a:pPr>
            <a:r>
              <a:rPr lang="fi-FI" sz="1450">
                <a:solidFill>
                  <a:schemeClr val="dk1"/>
                </a:solidFill>
                <a:latin typeface="Gill Sans"/>
                <a:ea typeface="Gill Sans"/>
                <a:cs typeface="Gill Sans"/>
                <a:sym typeface="Gill Sans"/>
              </a:rPr>
              <a:t>15</a:t>
            </a:r>
            <a:r>
              <a:rPr lang="fi-FI" sz="1450" b="1">
                <a:solidFill>
                  <a:schemeClr val="dk1"/>
                </a:solidFill>
                <a:latin typeface="Gill Sans"/>
                <a:ea typeface="Gill Sans"/>
                <a:cs typeface="Gill Sans"/>
                <a:sym typeface="Gill Sans"/>
              </a:rPr>
              <a:t> 	</a:t>
            </a:r>
            <a:r>
              <a:rPr lang="fi-FI" sz="1450">
                <a:solidFill>
                  <a:schemeClr val="dk1"/>
                </a:solidFill>
                <a:latin typeface="Gill Sans"/>
                <a:ea typeface="Gill Sans"/>
                <a:cs typeface="Gill Sans"/>
                <a:sym typeface="Gill Sans"/>
              </a:rPr>
              <a:t>Aloitus, pelisäännöt, 	</a:t>
            </a:r>
            <a:br>
              <a:rPr lang="fi-FI" sz="1450">
                <a:latin typeface="Gill Sans"/>
                <a:ea typeface="Gill Sans"/>
                <a:cs typeface="Gill Sans"/>
              </a:rPr>
            </a:br>
            <a:r>
              <a:rPr lang="fi-FI" sz="1450">
                <a:solidFill>
                  <a:schemeClr val="dk1"/>
                </a:solidFill>
                <a:latin typeface="Gill Sans"/>
                <a:ea typeface="Gill Sans"/>
                <a:cs typeface="Gill Sans"/>
                <a:sym typeface="Gill Sans"/>
              </a:rPr>
              <a:t>	esittelykierros, </a:t>
            </a:r>
            <a:r>
              <a:rPr lang="fi-FI" sz="1450">
                <a:latin typeface="Gill Sans"/>
                <a:ea typeface="Gill Sans"/>
                <a:cs typeface="Gill Sans"/>
                <a:sym typeface="Gill Sans"/>
              </a:rPr>
              <a:t>virittely</a:t>
            </a:r>
            <a:endParaRPr lang="fi-FI" sz="1450">
              <a:latin typeface="Gill Sans"/>
              <a:ea typeface="Gill Sans"/>
              <a:cs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b="1">
                <a:solidFill>
                  <a:schemeClr val="dk1"/>
                </a:solidFill>
                <a:latin typeface="Gill Sans"/>
                <a:ea typeface="Gill Sans"/>
                <a:cs typeface="Gill Sans"/>
                <a:sym typeface="Gill Sans"/>
              </a:rPr>
              <a:t>5	Kiitos, lopetus</a:t>
            </a:r>
          </a:p>
          <a:p>
            <a:pPr>
              <a:buClr>
                <a:schemeClr val="dk1"/>
              </a:buClr>
              <a:buSzPts val="400"/>
            </a:pPr>
            <a:endParaRPr lang="fi-FI" sz="1482" b="1">
              <a:solidFill>
                <a:schemeClr val="dk1"/>
              </a:solidFill>
              <a:latin typeface="Gill Sans"/>
              <a:ea typeface="Gill Sans"/>
              <a:cs typeface="Gill Sans"/>
              <a:sym typeface="Gill Sans"/>
            </a:endParaRPr>
          </a:p>
          <a:p>
            <a:pPr>
              <a:buClr>
                <a:schemeClr val="dk1"/>
              </a:buClr>
              <a:buSzPts val="400"/>
            </a:pPr>
            <a:r>
              <a:rPr lang="fi-FI" sz="1450" i="1">
                <a:solidFill>
                  <a:schemeClr val="dk1"/>
                </a:solidFill>
                <a:latin typeface="Gill Sans"/>
                <a:ea typeface="Gill Sans"/>
                <a:cs typeface="Gill Sans"/>
                <a:sym typeface="Gill Sans"/>
              </a:rPr>
              <a:t>Muista vastata </a:t>
            </a:r>
            <a:r>
              <a:rPr lang="fi-FI" sz="1450" i="1" err="1">
                <a:solidFill>
                  <a:schemeClr val="dk1"/>
                </a:solidFill>
                <a:latin typeface="Gill Sans"/>
                <a:ea typeface="Gill Sans"/>
                <a:cs typeface="Gill Sans"/>
                <a:sym typeface="Gill Sans"/>
              </a:rPr>
              <a:t>Webropol</a:t>
            </a:r>
            <a:r>
              <a:rPr lang="fi-FI" sz="1450" i="1">
                <a:solidFill>
                  <a:schemeClr val="dk1"/>
                </a:solidFill>
                <a:latin typeface="Gill Sans"/>
                <a:ea typeface="Gill Sans"/>
                <a:cs typeface="Gill Sans"/>
                <a:sym typeface="Gill Sans"/>
              </a:rPr>
              <a:t>-kyselyyn ja palauttaa samalla keskustelun </a:t>
            </a:r>
            <a:r>
              <a:rPr lang="fi-FI" sz="1450" i="1">
                <a:latin typeface="Gill Sans"/>
                <a:ea typeface="Gill Sans"/>
                <a:cs typeface="Gill Sans"/>
                <a:sym typeface="Gill Sans"/>
              </a:rPr>
              <a:t>litterointi tai nauhoite.</a:t>
            </a:r>
            <a:endParaRPr lang="fi-FI" sz="1450" i="1">
              <a:latin typeface="Gill Sans"/>
              <a:ea typeface="Gill Sans"/>
              <a:cs typeface="Gill Sans"/>
            </a:endParaRPr>
          </a:p>
          <a:p>
            <a:pPr>
              <a:lnSpc>
                <a:spcPct val="115000"/>
              </a:lnSpc>
              <a:buClr>
                <a:schemeClr val="dk1"/>
              </a:buClr>
              <a:buSzPts val="1100"/>
            </a:pPr>
            <a:endParaRPr sz="1482">
              <a:solidFill>
                <a:schemeClr val="dk1"/>
              </a:solidFill>
              <a:latin typeface="Gill Sans"/>
              <a:ea typeface="Gill Sans"/>
              <a:cs typeface="Gill Sans"/>
              <a:sym typeface="Gill Sans"/>
            </a:endParaRPr>
          </a:p>
          <a:p>
            <a:pPr>
              <a:lnSpc>
                <a:spcPct val="115000"/>
              </a:lnSpc>
              <a:buClr>
                <a:schemeClr val="dk1"/>
              </a:buClr>
              <a:buSzPts val="1100"/>
            </a:pPr>
            <a:endParaRPr sz="2963">
              <a:solidFill>
                <a:srgbClr val="000000"/>
              </a:solidFill>
              <a:latin typeface="Calibri"/>
              <a:ea typeface="Calibri"/>
              <a:cs typeface="Calibri"/>
              <a:sym typeface="Calibri"/>
            </a:endParaRPr>
          </a:p>
        </p:txBody>
      </p:sp>
      <p:sp>
        <p:nvSpPr>
          <p:cNvPr id="290" name="Google Shape;290;gc0f2b2eed9_0_25"/>
          <p:cNvSpPr txBox="1"/>
          <p:nvPr/>
        </p:nvSpPr>
        <p:spPr>
          <a:xfrm>
            <a:off x="6546311" y="0"/>
            <a:ext cx="5220829" cy="6055686"/>
          </a:xfrm>
          <a:prstGeom prst="rect">
            <a:avLst/>
          </a:prstGeom>
          <a:noFill/>
          <a:ln>
            <a:noFill/>
          </a:ln>
        </p:spPr>
        <p:txBody>
          <a:bodyPr spcFirstLastPara="1" wrap="square" lIns="193511" tIns="193511" rIns="193511" bIns="193511" anchor="t" anchorCtr="0">
            <a:spAutoFit/>
          </a:bodyPr>
          <a:lstStyle/>
          <a:p>
            <a:pPr algn="ctr">
              <a:buClr>
                <a:schemeClr val="dk1"/>
              </a:buClr>
              <a:buSzPts val="900"/>
            </a:pPr>
            <a:r>
              <a:rPr lang="fi-FI" sz="1905" b="1">
                <a:solidFill>
                  <a:schemeClr val="dk1"/>
                </a:solidFill>
                <a:latin typeface="Gill Sans"/>
                <a:ea typeface="Gill Sans"/>
                <a:cs typeface="Gill Sans"/>
                <a:sym typeface="Gill Sans"/>
              </a:rPr>
              <a:t>Kiitos ja lopetus</a:t>
            </a:r>
            <a:endParaRPr sz="1905" b="1">
              <a:solidFill>
                <a:schemeClr val="dk1"/>
              </a:solidFill>
              <a:latin typeface="Gill Sans"/>
              <a:ea typeface="Gill Sans"/>
              <a:cs typeface="Gill Sans"/>
              <a:sym typeface="Gill Sans"/>
            </a:endParaRPr>
          </a:p>
          <a:p>
            <a:pPr>
              <a:buClr>
                <a:schemeClr val="dk1"/>
              </a:buClr>
              <a:buSzPts val="900"/>
            </a:pPr>
            <a:endParaRPr sz="1905" b="1">
              <a:solidFill>
                <a:schemeClr val="dk1"/>
              </a:solidFill>
              <a:latin typeface="Gill Sans"/>
              <a:ea typeface="Gill Sans"/>
              <a:cs typeface="Gill Sans"/>
              <a:sym typeface="Gill Sans"/>
            </a:endParaRPr>
          </a:p>
          <a:p>
            <a:pPr>
              <a:buClr>
                <a:srgbClr val="000000"/>
              </a:buClr>
              <a:buSzPts val="700"/>
            </a:pPr>
            <a:endParaRPr lang="fi-FI" sz="1400">
              <a:solidFill>
                <a:srgbClr val="FF0000"/>
              </a:solidFill>
              <a:latin typeface="Gill Sans"/>
              <a:ea typeface="Gill Sans"/>
              <a:cs typeface="Gill Sans"/>
            </a:endParaRPr>
          </a:p>
          <a:p>
            <a:pPr>
              <a:buClr>
                <a:srgbClr val="000000"/>
              </a:buClr>
              <a:buSzPts val="700"/>
            </a:pPr>
            <a:endParaRPr lang="fi-FI" sz="1482">
              <a:solidFill>
                <a:srgbClr val="000000"/>
              </a:solidFill>
              <a:latin typeface="Gill Sans"/>
              <a:ea typeface="Gill Sans"/>
              <a:cs typeface="Gill Sans"/>
              <a:sym typeface="Gill Sans"/>
            </a:endParaRPr>
          </a:p>
          <a:p>
            <a:pPr>
              <a:buClr>
                <a:srgbClr val="000000"/>
              </a:buClr>
              <a:buSzPts val="700"/>
            </a:pPr>
            <a:r>
              <a:rPr lang="fi-FI" sz="1450">
                <a:solidFill>
                  <a:srgbClr val="000000"/>
                </a:solidFill>
                <a:latin typeface="Gill Sans"/>
                <a:ea typeface="Gill Sans"/>
                <a:cs typeface="Gill Sans"/>
                <a:sym typeface="Gill Sans"/>
              </a:rPr>
              <a:t>Nyt on aika lopettaa keskustelumme. </a:t>
            </a:r>
            <a:r>
              <a:rPr lang="fi-FI" sz="1450">
                <a:latin typeface="Gill Sans"/>
                <a:ea typeface="Gill Sans"/>
                <a:cs typeface="Gill Sans"/>
                <a:sym typeface="Gill Sans"/>
              </a:rPr>
              <a:t>Kiitos antoisasta keskustelusta! Toivottavasti jatkatte nyt käynnistynyttä keskustelua. Sitä voi jatkaa esimerkiksi järjestämällä itse tähän dialogisarjaan liittyvän keskustelun. </a:t>
            </a:r>
            <a:endParaRPr lang="fi-FI" sz="1450">
              <a:solidFill>
                <a:srgbClr val="000000"/>
              </a:solidFill>
              <a:latin typeface="Gill Sans"/>
            </a:endParaRPr>
          </a:p>
          <a:p>
            <a:pPr>
              <a:buSzPts val="700"/>
            </a:pPr>
            <a:endParaRPr lang="fi-FI" sz="1450">
              <a:solidFill>
                <a:srgbClr val="000000"/>
              </a:solidFill>
              <a:latin typeface="Gill Sans"/>
            </a:endParaRPr>
          </a:p>
          <a:p>
            <a:pPr>
              <a:lnSpc>
                <a:spcPct val="114999"/>
              </a:lnSpc>
            </a:pPr>
            <a:r>
              <a:rPr lang="fi-FI" sz="1450">
                <a:solidFill>
                  <a:srgbClr val="000000"/>
                </a:solidFill>
                <a:latin typeface="Gill Sans"/>
              </a:rPr>
              <a:t>Keskustelujen pohjalta kootaan teemoja Maailman opettajien päivänä 5.10. </a:t>
            </a:r>
            <a:r>
              <a:rPr lang="fi-FI" sz="1450" err="1">
                <a:solidFill>
                  <a:srgbClr val="000000"/>
                </a:solidFill>
                <a:latin typeface="Gill Sans"/>
              </a:rPr>
              <a:t>SOOLin</a:t>
            </a:r>
            <a:r>
              <a:rPr lang="fi-FI" sz="1450">
                <a:solidFill>
                  <a:srgbClr val="000000"/>
                </a:solidFill>
                <a:latin typeface="Gill Sans"/>
              </a:rPr>
              <a:t> alueellisissa tapahtumissa. </a:t>
            </a:r>
          </a:p>
          <a:p>
            <a:pPr>
              <a:lnSpc>
                <a:spcPct val="114999"/>
              </a:lnSpc>
            </a:pPr>
            <a:r>
              <a:rPr lang="fi-FI" sz="1450">
                <a:solidFill>
                  <a:srgbClr val="000000"/>
                </a:solidFill>
                <a:latin typeface="Gill Sans"/>
              </a:rPr>
              <a:t>Opettajankoulutuksen 160-vuotistapahtuma järjestetään Jyväskylän yliopistossa 7.11 Keskusteluja hyödynnetään tämän tapahtuman valmisteluissa.</a:t>
            </a:r>
          </a:p>
          <a:p>
            <a:pPr>
              <a:buSzPts val="700"/>
            </a:pPr>
            <a:endParaRPr lang="fi-FI" sz="1450">
              <a:solidFill>
                <a:srgbClr val="000000"/>
              </a:solidFill>
              <a:latin typeface="Gill Sans"/>
            </a:endParaRPr>
          </a:p>
          <a:p>
            <a:pPr>
              <a:buClr>
                <a:schemeClr val="dk1"/>
              </a:buClr>
              <a:buSzPts val="900"/>
            </a:pPr>
            <a:r>
              <a:rPr lang="fi-FI" sz="1450">
                <a:solidFill>
                  <a:schemeClr val="dk1"/>
                </a:solidFill>
                <a:latin typeface="Gill Sans"/>
                <a:ea typeface="Gill Sans"/>
                <a:cs typeface="Gill Sans"/>
                <a:sym typeface="Gill Sans"/>
              </a:rPr>
              <a:t>Mikäli haluat, voit viestiä osallistumisestasi tähän keskusteluun esimerkiksi sosiaalisessa mediassa. Voit käyttää esimerkiksi tunnisteita #</a:t>
            </a:r>
            <a:r>
              <a:rPr lang="fi-FI" sz="1450" err="1">
                <a:solidFill>
                  <a:schemeClr val="dk1"/>
                </a:solidFill>
                <a:latin typeface="Gill Sans"/>
                <a:ea typeface="Gill Sans"/>
                <a:cs typeface="Gill Sans"/>
                <a:sym typeface="Gill Sans"/>
              </a:rPr>
              <a:t>opinkirjo</a:t>
            </a:r>
            <a:r>
              <a:rPr lang="fi-FI" sz="1450">
                <a:solidFill>
                  <a:schemeClr val="dk1"/>
                </a:solidFill>
                <a:latin typeface="Gill Sans"/>
                <a:ea typeface="Gill Sans"/>
                <a:cs typeface="Gill Sans"/>
                <a:sym typeface="Gill Sans"/>
              </a:rPr>
              <a:t> #erätauko </a:t>
            </a:r>
            <a:r>
              <a:rPr lang="fi-FI" sz="1450">
                <a:latin typeface="Gill Sans"/>
                <a:ea typeface="Gill Sans"/>
                <a:cs typeface="Gill Sans"/>
                <a:sym typeface="Gill Sans"/>
              </a:rPr>
              <a:t>#</a:t>
            </a:r>
            <a:r>
              <a:rPr lang="fi-FI" sz="1450" err="1">
                <a:latin typeface="Gill Sans"/>
                <a:ea typeface="Gill Sans"/>
                <a:cs typeface="Gill Sans"/>
                <a:sym typeface="Gill Sans"/>
              </a:rPr>
              <a:t>DialogitTulevaisuudenKoulusta</a:t>
            </a:r>
            <a:r>
              <a:rPr lang="fi-FI" sz="1450">
                <a:latin typeface="Gill Sans"/>
                <a:ea typeface="Gill Sans"/>
                <a:cs typeface="Gill Sans"/>
                <a:sym typeface="Gill Sans"/>
              </a:rPr>
              <a:t> #opettajuus. </a:t>
            </a:r>
          </a:p>
          <a:p>
            <a:pPr>
              <a:buSzPts val="900"/>
            </a:pPr>
            <a:endParaRPr lang="fi-FI" sz="1450">
              <a:latin typeface="Gill Sans"/>
              <a:ea typeface="Gill Sans"/>
              <a:cs typeface="Gill Sans"/>
              <a:sym typeface="Gill Sans"/>
            </a:endParaRPr>
          </a:p>
          <a:p>
            <a:pPr>
              <a:buSzPts val="900"/>
            </a:pPr>
            <a:r>
              <a:rPr lang="fi-FI" sz="1450">
                <a:latin typeface="Gill Sans"/>
                <a:ea typeface="Gill Sans"/>
                <a:cs typeface="Gill Sans"/>
                <a:sym typeface="Gill Sans"/>
              </a:rPr>
              <a:t>Keskustelu oli luottamuksellinen, joten älä kerro muiden sanomisia eteenpäin ilman lupaa. Omia ajatuksiasi ja tunnelmiasi voit jakaa.</a:t>
            </a:r>
            <a:endParaRPr lang="fi-FI" sz="1450">
              <a:latin typeface="Gill Sans"/>
              <a:ea typeface="Gill Sans"/>
              <a:cs typeface="Gill Sans"/>
            </a:endParaRPr>
          </a:p>
          <a:p>
            <a:pPr algn="just">
              <a:buClr>
                <a:schemeClr val="dk1"/>
              </a:buClr>
              <a:buSzPts val="900"/>
            </a:pPr>
            <a:endParaRPr sz="1482">
              <a:solidFill>
                <a:schemeClr val="dk1"/>
              </a:solidFill>
              <a:latin typeface="Gill Sans"/>
              <a:ea typeface="Gill Sans"/>
              <a:cs typeface="Gill Sans"/>
              <a:sym typeface="Gill Sans"/>
            </a:endParaRPr>
          </a:p>
        </p:txBody>
      </p:sp>
      <p:pic>
        <p:nvPicPr>
          <p:cNvPr id="291" name="Google Shape;291;gc0f2b2eed9_0_25"/>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92" name="Google Shape;292;gc0f2b2eed9_0_25"/>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D1EB5C8-12B3-B5B2-9281-013E1E1D66A2}"/>
              </a:ext>
            </a:extLst>
          </p:cNvPr>
          <p:cNvSpPr txBox="1"/>
          <p:nvPr/>
        </p:nvSpPr>
        <p:spPr>
          <a:xfrm>
            <a:off x="504826" y="1520160"/>
            <a:ext cx="10848974" cy="4972715"/>
          </a:xfrm>
          <a:prstGeom prst="rect">
            <a:avLst/>
          </a:prstGeom>
          <a:solidFill>
            <a:schemeClr val="bg1"/>
          </a:solidFill>
        </p:spPr>
        <p:txBody>
          <a:bodyPr wrap="square" rtlCol="0">
            <a:spAutoFit/>
          </a:bodyPr>
          <a:lstStyle/>
          <a:p>
            <a:endParaRPr lang="fi-FI"/>
          </a:p>
        </p:txBody>
      </p:sp>
      <p:sp>
        <p:nvSpPr>
          <p:cNvPr id="2" name="Tekstiruutu 1">
            <a:extLst>
              <a:ext uri="{FF2B5EF4-FFF2-40B4-BE49-F238E27FC236}">
                <a16:creationId xmlns:a16="http://schemas.microsoft.com/office/drawing/2014/main" id="{34B749F9-35C8-84FB-4378-C4C8AF868ABF}"/>
              </a:ext>
            </a:extLst>
          </p:cNvPr>
          <p:cNvSpPr txBox="1"/>
          <p:nvPr/>
        </p:nvSpPr>
        <p:spPr>
          <a:xfrm>
            <a:off x="1081368" y="1690688"/>
            <a:ext cx="9903758" cy="48474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sz="1400"/>
          </a:p>
          <a:p>
            <a:r>
              <a:rPr lang="fi-FI" sz="1600">
                <a:solidFill>
                  <a:schemeClr val="dk1"/>
                </a:solidFill>
                <a:latin typeface="Gill Sans MT" panose="020B0502020104020203" pitchFamily="34" charset="77"/>
              </a:rPr>
              <a:t>Suunnittele keskustelusi ennakkoon käsikirjoituksen pohjalta.  Voit käyttää käsikirjoituksen tukena myös ohjauskortteja:</a:t>
            </a:r>
          </a:p>
          <a:p>
            <a:r>
              <a:rPr lang="fi-FI" sz="1600" i="1">
                <a:solidFill>
                  <a:schemeClr val="dk1"/>
                </a:solidFill>
                <a:latin typeface="Gill Sans MT" panose="020B0502020104020203" pitchFamily="34" charset="77"/>
                <a:hlinkClick r:id="rId2"/>
              </a:rPr>
              <a:t>https://www.eratauko.fi/tyokalu/keskustelun-ohjauskortit/</a:t>
            </a:r>
            <a:endParaRPr lang="fi-FI" sz="1600" i="1">
              <a:solidFill>
                <a:schemeClr val="dk1"/>
              </a:solidFill>
              <a:latin typeface="Gill Sans MT" panose="020B0502020104020203" pitchFamily="34" charset="77"/>
            </a:endParaRPr>
          </a:p>
          <a:p>
            <a:endParaRPr lang="fi-FI" sz="1600" i="1">
              <a:solidFill>
                <a:schemeClr val="dk1"/>
              </a:solidFill>
              <a:latin typeface="Gill Sans MT" panose="020B0502020104020203" pitchFamily="34" charset="77"/>
            </a:endParaRPr>
          </a:p>
          <a:p>
            <a:endParaRPr lang="fi-FI" sz="1600">
              <a:latin typeface="Gill Sans MT" panose="020B0502020104020203" pitchFamily="34" charset="77"/>
            </a:endParaRPr>
          </a:p>
          <a:p>
            <a:r>
              <a:rPr lang="fi-FI" sz="1600">
                <a:solidFill>
                  <a:schemeClr val="dk1"/>
                </a:solidFill>
                <a:latin typeface="Gill Sans MT" panose="020B0502020104020203" pitchFamily="34" charset="77"/>
              </a:rPr>
              <a:t>Käsikirjoitus on keskustelun ohjaamisen tueksi, emmekä ehdota, että jaat sitä keskustelijoille. Se kannattaa esimerkiksi printata itselle muokkauksen jälkeen.  </a:t>
            </a:r>
          </a:p>
          <a:p>
            <a:endParaRPr lang="fi-FI" sz="1600">
              <a:latin typeface="Gill Sans MT" panose="020B0502020104020203" pitchFamily="34" charset="77"/>
            </a:endParaRPr>
          </a:p>
          <a:p>
            <a:r>
              <a:rPr lang="fi-FI" sz="1600">
                <a:solidFill>
                  <a:schemeClr val="dk1"/>
                </a:solidFill>
                <a:latin typeface="Gill Sans MT" panose="020B0502020104020203" pitchFamily="34" charset="77"/>
              </a:rPr>
              <a:t>Käsikirjoituksen sanoitukset ovat esimerkkisanoituksia ja toivomme että muokkaat ne kohderyhmälle, keskustelunne aiheeseen ja suuhusi sopiviksi.  </a:t>
            </a:r>
          </a:p>
          <a:p>
            <a:endParaRPr lang="fi-FI" sz="1600">
              <a:latin typeface="Gill Sans MT" panose="020B0502020104020203" pitchFamily="34" charset="77"/>
            </a:endParaRPr>
          </a:p>
          <a:p>
            <a:r>
              <a:rPr lang="fi-FI" sz="1600">
                <a:solidFill>
                  <a:schemeClr val="dk1"/>
                </a:solidFill>
                <a:latin typeface="Gill Sans MT" panose="020B0502020104020203" pitchFamily="34" charset="77"/>
              </a:rPr>
              <a:t>Kaikki ajat ovat noin aikoja ja niiden on tarkoitus antaa käsitys ajasta mikä kuhunkin vaiheeseen kannattaa noin käyttää. Niitä ei ole tarkoitettu noudatettavan täsmällisesti aloitusta ja lopetusta lukuun ottamatta.  </a:t>
            </a:r>
          </a:p>
          <a:p>
            <a:endParaRPr lang="fi-FI" sz="1600">
              <a:latin typeface="Gill Sans MT" panose="020B0502020104020203" pitchFamily="34" charset="77"/>
            </a:endParaRPr>
          </a:p>
          <a:p>
            <a:r>
              <a:rPr lang="fi-FI" sz="1600">
                <a:solidFill>
                  <a:schemeClr val="dk1"/>
                </a:solidFill>
                <a:latin typeface="Gill Sans MT" panose="020B0502020104020203" pitchFamily="34" charset="77"/>
              </a:rPr>
              <a:t>Voit hyödyntää omaa ryhmänohjauksen osaamistasi ja käyttää tarpeen mukaan hyväksi havaittuja keinoja keskustelun ja keskustelijoiden tukemiseksi.</a:t>
            </a:r>
          </a:p>
          <a:p>
            <a:endParaRPr lang="fi-FI" sz="1600">
              <a:solidFill>
                <a:schemeClr val="dk1"/>
              </a:solidFill>
              <a:latin typeface="Gill Sans MT" panose="020B0502020104020203" pitchFamily="34" charset="77"/>
            </a:endParaRPr>
          </a:p>
          <a:p>
            <a:r>
              <a:rPr lang="fi-FI" sz="1600" b="1">
                <a:solidFill>
                  <a:srgbClr val="FF0000"/>
                </a:solidFill>
                <a:latin typeface="Gill Sans MT" panose="020B0502020104020203" pitchFamily="34" charset="77"/>
              </a:rPr>
              <a:t>MUUTOKSET KÄSIKIRJOITUKSEEN OVAT MAHDOLLISIA.</a:t>
            </a:r>
          </a:p>
          <a:p>
            <a:endParaRPr lang="fi-FI" sz="700">
              <a:solidFill>
                <a:schemeClr val="dk1"/>
              </a:solidFill>
              <a:latin typeface="Gill Sans"/>
            </a:endParaRPr>
          </a:p>
        </p:txBody>
      </p:sp>
      <p:sp>
        <p:nvSpPr>
          <p:cNvPr id="5" name="Otsikko 1">
            <a:extLst>
              <a:ext uri="{FF2B5EF4-FFF2-40B4-BE49-F238E27FC236}">
                <a16:creationId xmlns:a16="http://schemas.microsoft.com/office/drawing/2014/main" id="{8CF84A1D-6B93-8785-1BEF-E784F33E75BC}"/>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cs typeface="Calibri Light"/>
              </a:rPr>
              <a:t>Ohjeita keskustelun järjestäjille 1/3</a:t>
            </a:r>
          </a:p>
        </p:txBody>
      </p:sp>
    </p:spTree>
    <p:extLst>
      <p:ext uri="{BB962C8B-B14F-4D97-AF65-F5344CB8AC3E}">
        <p14:creationId xmlns:p14="http://schemas.microsoft.com/office/powerpoint/2010/main" val="350240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2C5AA-978D-95EB-7B5B-DD88315F42C1}"/>
              </a:ext>
            </a:extLst>
          </p:cNvPr>
          <p:cNvSpPr>
            <a:spLocks noGrp="1"/>
          </p:cNvSpPr>
          <p:nvPr>
            <p:ph type="title"/>
          </p:nvPr>
        </p:nvSpPr>
        <p:spPr>
          <a:xfrm>
            <a:off x="838200" y="217487"/>
            <a:ext cx="10515600" cy="1325563"/>
          </a:xfrm>
        </p:spPr>
        <p:txBody>
          <a:bodyPr>
            <a:normAutofit/>
          </a:bodyPr>
          <a:lstStyle/>
          <a:p>
            <a:r>
              <a:rPr lang="fi-FI">
                <a:cs typeface="Calibri Light"/>
              </a:rPr>
              <a:t>Ohjeita keskustelun järjestäjille 2/3</a:t>
            </a:r>
          </a:p>
        </p:txBody>
      </p:sp>
      <p:sp>
        <p:nvSpPr>
          <p:cNvPr id="3" name="Sisällön paikkamerkki 2">
            <a:extLst>
              <a:ext uri="{FF2B5EF4-FFF2-40B4-BE49-F238E27FC236}">
                <a16:creationId xmlns:a16="http://schemas.microsoft.com/office/drawing/2014/main" id="{5211AAB9-6C99-5290-AA9A-730D56E4FA1E}"/>
              </a:ext>
            </a:extLst>
          </p:cNvPr>
          <p:cNvSpPr>
            <a:spLocks noGrp="1"/>
          </p:cNvSpPr>
          <p:nvPr>
            <p:ph idx="1"/>
          </p:nvPr>
        </p:nvSpPr>
        <p:spPr>
          <a:xfrm>
            <a:off x="600075" y="1543050"/>
            <a:ext cx="10753725" cy="5143500"/>
          </a:xfrm>
          <a:solidFill>
            <a:schemeClr val="bg1"/>
          </a:solidFill>
        </p:spPr>
        <p:txBody>
          <a:bodyPr vert="horz" lIns="91440" tIns="45720" rIns="91440" bIns="45720" rtlCol="0" anchor="t">
            <a:normAutofit fontScale="62500" lnSpcReduction="20000"/>
          </a:bodyPr>
          <a:lstStyle/>
          <a:p>
            <a:r>
              <a:rPr lang="fi-FI" sz="2600" dirty="0">
                <a:latin typeface="Gill Sans MT"/>
                <a:ea typeface="+mn-lt"/>
                <a:cs typeface="Arial"/>
              </a:rPr>
              <a:t>Mihin tämä liittyy?</a:t>
            </a:r>
            <a:endParaRPr lang="fi-FI" sz="2600" dirty="0">
              <a:latin typeface="Gill Sans MT"/>
              <a:cs typeface="Arial"/>
            </a:endParaRPr>
          </a:p>
          <a:p>
            <a:pPr lvl="1"/>
            <a:r>
              <a:rPr lang="fi-FI" sz="2600" dirty="0">
                <a:latin typeface="Gill Sans MT"/>
                <a:cs typeface="Arial"/>
              </a:rPr>
              <a:t>Opinkirjon koulun tulevaisuuden dialogit syksyllä 2022</a:t>
            </a:r>
            <a:r>
              <a:rPr lang="fi-FI" sz="2600" dirty="0">
                <a:latin typeface="Gill Sans MT"/>
                <a:cs typeface="Arial"/>
                <a:hlinkClick r:id="rId2"/>
              </a:rPr>
              <a:t> </a:t>
            </a:r>
            <a:r>
              <a:rPr lang="fi-FI" sz="2600" dirty="0">
                <a:latin typeface="Gill Sans MT"/>
                <a:ea typeface="+mn-lt"/>
                <a:cs typeface="Arial"/>
                <a:hlinkClick r:id="rId2"/>
              </a:rPr>
              <a:t>https://opinkirjo.fi/toiminta/hankkeet-ja-verkostot/dialogit/dialogisarja-tulevaisuuden-koulusta/</a:t>
            </a:r>
            <a:endParaRPr lang="fi-FI" sz="2600" dirty="0">
              <a:latin typeface="Gill Sans MT"/>
              <a:ea typeface="+mn-lt"/>
              <a:cs typeface="Arial"/>
            </a:endParaRPr>
          </a:p>
          <a:p>
            <a:pPr lvl="1"/>
            <a:r>
              <a:rPr lang="fi-FI" sz="2600" dirty="0">
                <a:latin typeface="Gill Sans MT"/>
                <a:cs typeface="Arial"/>
              </a:rPr>
              <a:t>Opettajankoulutuksen 160-vuotisjuhlavuosi</a:t>
            </a:r>
          </a:p>
          <a:p>
            <a:pPr lvl="1"/>
            <a:r>
              <a:rPr lang="fi-FI" sz="2600" dirty="0">
                <a:latin typeface="Gill Sans MT"/>
                <a:cs typeface="Arial"/>
              </a:rPr>
              <a:t>Tarve demokratisoida koulutuksesta ja kasvatuksesta käytävää keskustelua</a:t>
            </a:r>
          </a:p>
          <a:p>
            <a:r>
              <a:rPr lang="fi-FI" sz="2600" dirty="0">
                <a:latin typeface="Gill Sans MT"/>
                <a:cs typeface="Arial"/>
              </a:rPr>
              <a:t>Miksi näitä keskusteluja käydään?</a:t>
            </a:r>
            <a:endParaRPr lang="en-US" sz="2600" dirty="0">
              <a:latin typeface="Gill Sans MT"/>
              <a:cs typeface="Arial"/>
            </a:endParaRPr>
          </a:p>
          <a:p>
            <a:pPr lvl="1"/>
            <a:r>
              <a:rPr lang="fi-FI" sz="2600" dirty="0">
                <a:latin typeface="Gill Sans MT"/>
                <a:cs typeface="Arial"/>
              </a:rPr>
              <a:t>Keskustelujen teemojen pohjalta jalostetaan aiheet seuraavaan keskustelukierrokseen 5.10. ja 7.11. järjestettävään loppukeskusteluun.</a:t>
            </a:r>
            <a:endParaRPr lang="en-US" sz="2600" dirty="0">
              <a:latin typeface="Gill Sans MT"/>
              <a:cs typeface="Arial"/>
            </a:endParaRPr>
          </a:p>
          <a:p>
            <a:pPr lvl="1"/>
            <a:r>
              <a:rPr lang="fi-FI" sz="2600" dirty="0">
                <a:latin typeface="Gill Sans MT"/>
                <a:cs typeface="Arial"/>
              </a:rPr>
              <a:t>Keskustelusarjasta tuotetaan yhteenveto, Opinkirjon ja Jyväskylän opettajakoulutuksen verkostoissa.</a:t>
            </a:r>
            <a:endParaRPr lang="en-US" sz="2600" dirty="0">
              <a:latin typeface="Gill Sans MT"/>
              <a:cs typeface="Arial"/>
            </a:endParaRPr>
          </a:p>
          <a:p>
            <a:pPr lvl="1"/>
            <a:r>
              <a:rPr lang="fi-FI" sz="2600" dirty="0">
                <a:latin typeface="Gill Sans MT"/>
                <a:cs typeface="Arial"/>
              </a:rPr>
              <a:t>Keskustelujen sisältöä käytetään tutkimuksessa, siksi pyydämme taltioimaan sen meille litteroitavaksi.</a:t>
            </a:r>
          </a:p>
          <a:p>
            <a:pPr lvl="1"/>
            <a:r>
              <a:rPr lang="fi-FI" sz="2600" dirty="0">
                <a:latin typeface="Gill Sans MT"/>
                <a:cs typeface="Arial"/>
              </a:rPr>
              <a:t>Osallistujilta tarvitaan tutkimusluvat.  Pyydä tarvittavat dokumentit </a:t>
            </a:r>
            <a:r>
              <a:rPr lang="fi-FI" sz="2600" dirty="0">
                <a:latin typeface="Gill Sans MT"/>
                <a:cs typeface="Arial"/>
                <a:hlinkClick r:id="rId3"/>
              </a:rPr>
              <a:t>tiina.karhuvirta@opinkirjo.fi</a:t>
            </a:r>
            <a:endParaRPr lang="en-US" sz="2600" dirty="0">
              <a:latin typeface="Gill Sans MT"/>
              <a:cs typeface="Arial"/>
            </a:endParaRPr>
          </a:p>
          <a:p>
            <a:r>
              <a:rPr lang="fi-FI" sz="2600" dirty="0">
                <a:latin typeface="Gill Sans MT"/>
                <a:cs typeface="Arial"/>
              </a:rPr>
              <a:t>Aikataulu</a:t>
            </a:r>
          </a:p>
          <a:p>
            <a:pPr lvl="1"/>
            <a:r>
              <a:rPr lang="fi-FI" sz="2600" dirty="0">
                <a:latin typeface="Gill Sans MT"/>
                <a:cs typeface="Arial"/>
              </a:rPr>
              <a:t>Webinaarit keskustelijoiden järjestäjille 23.8.klo 8.30 - 10.00. Voit tulla mukaan tarvittaessa kysymään lisätietoja. Saat linkin webinaariin noin viikkoa ennen.</a:t>
            </a:r>
          </a:p>
          <a:p>
            <a:pPr lvl="1"/>
            <a:r>
              <a:rPr lang="fi-FI" sz="2600" dirty="0">
                <a:latin typeface="Gill Sans MT"/>
                <a:cs typeface="Arial"/>
              </a:rPr>
              <a:t>Opiskelijoiden keskustelut viikoilla 35-37</a:t>
            </a:r>
          </a:p>
          <a:p>
            <a:pPr lvl="1"/>
            <a:r>
              <a:rPr lang="fi-FI" sz="2600" dirty="0">
                <a:latin typeface="Gill Sans MT"/>
                <a:cs typeface="Arial"/>
              </a:rPr>
              <a:t>Palauta keskustelun nauhoite viimeistään 18.9. Opinkirjoon </a:t>
            </a:r>
            <a:r>
              <a:rPr lang="fi-FI" sz="2600" dirty="0" err="1">
                <a:latin typeface="Gill Sans MT"/>
                <a:cs typeface="Arial"/>
              </a:rPr>
              <a:t>Webropol</a:t>
            </a:r>
            <a:r>
              <a:rPr lang="fi-FI" sz="2600" dirty="0">
                <a:latin typeface="Gill Sans MT"/>
                <a:cs typeface="Arial"/>
              </a:rPr>
              <a:t>-lomakkeella </a:t>
            </a:r>
            <a:r>
              <a:rPr lang="fi-FI" sz="2600" dirty="0">
                <a:ea typeface="+mn-lt"/>
                <a:cs typeface="+mn-lt"/>
                <a:hlinkClick r:id="rId4"/>
              </a:rPr>
              <a:t>https://link.webropolsurveys.com/S/FCAF59C1181F6792</a:t>
            </a:r>
            <a:r>
              <a:rPr lang="fi-FI" sz="2600" dirty="0">
                <a:ea typeface="+mn-lt"/>
                <a:cs typeface="+mn-lt"/>
              </a:rPr>
              <a:t> </a:t>
            </a:r>
          </a:p>
          <a:p>
            <a:r>
              <a:rPr lang="fi-FI" sz="2600" dirty="0">
                <a:latin typeface="Gill Sans MT"/>
                <a:cs typeface="Arial"/>
              </a:rPr>
              <a:t>Nauhoittaminen</a:t>
            </a:r>
            <a:endParaRPr lang="en-US" sz="2600" dirty="0">
              <a:latin typeface="Gill Sans MT"/>
              <a:cs typeface="Arial"/>
            </a:endParaRPr>
          </a:p>
          <a:p>
            <a:pPr lvl="1"/>
            <a:r>
              <a:rPr lang="fi-FI" sz="2600" dirty="0">
                <a:latin typeface="Gill Sans MT"/>
                <a:cs typeface="Arial"/>
              </a:rPr>
              <a:t>Nauhoitukseen voi käyttää esim. puhelinta. Siihen on saatavilla </a:t>
            </a:r>
            <a:r>
              <a:rPr lang="fi-FI" sz="2600" dirty="0" err="1">
                <a:latin typeface="Gill Sans MT"/>
                <a:cs typeface="Arial"/>
              </a:rPr>
              <a:t>nauhoitusappeja</a:t>
            </a:r>
            <a:r>
              <a:rPr lang="fi-FI" sz="2600" dirty="0">
                <a:latin typeface="Gill Sans MT"/>
                <a:cs typeface="Arial"/>
              </a:rPr>
              <a:t>.</a:t>
            </a:r>
          </a:p>
          <a:p>
            <a:pPr lvl="1"/>
            <a:r>
              <a:rPr lang="fi-FI" sz="2600" dirty="0">
                <a:latin typeface="Gill Sans MT"/>
                <a:cs typeface="Arial"/>
              </a:rPr>
              <a:t>Varmistathan, että puhelimen tallennustila riittää.</a:t>
            </a:r>
          </a:p>
          <a:p>
            <a:pPr lvl="1"/>
            <a:r>
              <a:rPr lang="fi-FI" sz="2600" dirty="0">
                <a:latin typeface="Gill Sans MT"/>
                <a:cs typeface="Arial"/>
              </a:rPr>
              <a:t>Voit myös hankkia keskusteluun kirjurin, joka kirjoittaa keskustelun sanatarkasti ylös. </a:t>
            </a:r>
          </a:p>
          <a:p>
            <a:endParaRPr lang="fi-FI" dirty="0">
              <a:latin typeface="Arial" panose="020B0604020202020204" pitchFamily="34" charset="0"/>
              <a:cs typeface="Arial" panose="020B0604020202020204" pitchFamily="34" charset="0"/>
            </a:endParaRPr>
          </a:p>
          <a:p>
            <a:endParaRPr lang="fi-FI" dirty="0">
              <a:cs typeface="Calibri"/>
            </a:endParaRPr>
          </a:p>
          <a:p>
            <a:endParaRPr lang="fi-FI" dirty="0">
              <a:cs typeface="Calibri"/>
            </a:endParaRPr>
          </a:p>
          <a:p>
            <a:endParaRPr lang="fi-FI" dirty="0">
              <a:cs typeface="Calibri"/>
            </a:endParaRPr>
          </a:p>
        </p:txBody>
      </p:sp>
    </p:spTree>
    <p:extLst>
      <p:ext uri="{BB962C8B-B14F-4D97-AF65-F5344CB8AC3E}">
        <p14:creationId xmlns:p14="http://schemas.microsoft.com/office/powerpoint/2010/main" val="414414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980F352C-882F-DFD3-F476-BECE95767DB4}"/>
              </a:ext>
            </a:extLst>
          </p:cNvPr>
          <p:cNvSpPr txBox="1"/>
          <p:nvPr/>
        </p:nvSpPr>
        <p:spPr>
          <a:xfrm>
            <a:off x="564078" y="1659454"/>
            <a:ext cx="10896600" cy="4995862"/>
          </a:xfrm>
          <a:prstGeom prst="rect">
            <a:avLst/>
          </a:prstGeom>
          <a:solidFill>
            <a:schemeClr val="bg1"/>
          </a:solidFill>
        </p:spPr>
        <p:txBody>
          <a:bodyPr wrap="square" rtlCol="0">
            <a:spAutoFit/>
          </a:bodyPr>
          <a:lstStyle/>
          <a:p>
            <a:endParaRPr lang="fi-FI"/>
          </a:p>
        </p:txBody>
      </p:sp>
      <p:sp>
        <p:nvSpPr>
          <p:cNvPr id="2" name="Otsikko 1">
            <a:extLst>
              <a:ext uri="{FF2B5EF4-FFF2-40B4-BE49-F238E27FC236}">
                <a16:creationId xmlns:a16="http://schemas.microsoft.com/office/drawing/2014/main" id="{688BE3BE-FF2C-A6B1-BF57-05F30F8B2612}"/>
              </a:ext>
            </a:extLst>
          </p:cNvPr>
          <p:cNvSpPr>
            <a:spLocks noGrp="1"/>
          </p:cNvSpPr>
          <p:nvPr>
            <p:ph type="title"/>
          </p:nvPr>
        </p:nvSpPr>
        <p:spPr/>
        <p:txBody>
          <a:bodyPr/>
          <a:lstStyle/>
          <a:p>
            <a:r>
              <a:rPr lang="fi-FI">
                <a:cs typeface="Calibri Light"/>
              </a:rPr>
              <a:t>Ohjeita keskustelun järjestäjälle 3/3</a:t>
            </a:r>
            <a:endParaRPr lang="fi-FI"/>
          </a:p>
        </p:txBody>
      </p:sp>
      <p:sp>
        <p:nvSpPr>
          <p:cNvPr id="3" name="Sisällön paikkamerkki 2">
            <a:extLst>
              <a:ext uri="{FF2B5EF4-FFF2-40B4-BE49-F238E27FC236}">
                <a16:creationId xmlns:a16="http://schemas.microsoft.com/office/drawing/2014/main" id="{F237791E-CE46-DB56-A795-B94EC1E0FD63}"/>
              </a:ext>
            </a:extLst>
          </p:cNvPr>
          <p:cNvSpPr>
            <a:spLocks noGrp="1"/>
          </p:cNvSpPr>
          <p:nvPr>
            <p:ph idx="1"/>
          </p:nvPr>
        </p:nvSpPr>
        <p:spPr/>
        <p:txBody>
          <a:bodyPr vert="horz" lIns="91440" tIns="45720" rIns="91440" bIns="45720" rtlCol="0" anchor="t">
            <a:normAutofit/>
          </a:bodyPr>
          <a:lstStyle/>
          <a:p>
            <a:r>
              <a:rPr lang="fi-FI" sz="1600">
                <a:latin typeface="Gill Sans MT"/>
                <a:ea typeface="+mn-lt"/>
                <a:cs typeface="+mn-lt"/>
              </a:rPr>
              <a:t>Keskusteluryhmät</a:t>
            </a:r>
          </a:p>
          <a:p>
            <a:pPr lvl="1"/>
            <a:r>
              <a:rPr lang="fi-FI" sz="1600">
                <a:latin typeface="Gill Sans MT"/>
                <a:ea typeface="+mn-lt"/>
                <a:cs typeface="+mn-lt"/>
              </a:rPr>
              <a:t>Keskustelut käydään 4–6 hengen pienryhmissä, iso ryhmä jaetaan tarvittaessa pienempiin.</a:t>
            </a:r>
          </a:p>
          <a:p>
            <a:pPr lvl="1"/>
            <a:r>
              <a:rPr lang="fi-FI" sz="1600">
                <a:latin typeface="Gill Sans MT"/>
                <a:ea typeface="+mn-lt"/>
                <a:cs typeface="+mn-lt"/>
              </a:rPr>
              <a:t>Yksi ryhmästä toimii keskustelun fasilitoijana tämä diasarja apunaan.</a:t>
            </a:r>
          </a:p>
          <a:p>
            <a:pPr lvl="1"/>
            <a:r>
              <a:rPr lang="fi-FI" sz="1600">
                <a:latin typeface="Gill Sans MT"/>
                <a:ea typeface="+mn-lt"/>
                <a:cs typeface="+mn-lt"/>
              </a:rPr>
              <a:t>Pienryhmille kannattaa varata tila, jossa ryhmät eivät kuule toisiaan liikaa. Tämä auttaa myös nauhoitusta.</a:t>
            </a:r>
          </a:p>
          <a:p>
            <a:pPr marL="0" indent="0">
              <a:buNone/>
            </a:pPr>
            <a:endParaRPr lang="fi-FI" sz="1600">
              <a:latin typeface="Gill Sans MT" panose="020B0502020104020203" pitchFamily="34" charset="77"/>
              <a:cs typeface="Calibri"/>
            </a:endParaRPr>
          </a:p>
          <a:p>
            <a:r>
              <a:rPr lang="fi-FI" sz="1600">
                <a:latin typeface="Gill Sans MT"/>
                <a:cs typeface="Calibri"/>
              </a:rPr>
              <a:t>Lisätietoa</a:t>
            </a:r>
          </a:p>
          <a:p>
            <a:pPr lvl="1"/>
            <a:r>
              <a:rPr lang="fi-FI" sz="1600">
                <a:latin typeface="Gill Sans MT"/>
                <a:cs typeface="Arial"/>
              </a:rPr>
              <a:t>Muut tähän keskustelusarjaan liittyvät keskustelut</a:t>
            </a:r>
            <a:endParaRPr lang="en-US" sz="1600">
              <a:latin typeface="Gill Sans MT"/>
              <a:cs typeface="Arial"/>
            </a:endParaRPr>
          </a:p>
          <a:p>
            <a:pPr lvl="2"/>
            <a:r>
              <a:rPr lang="fi-FI" sz="1600">
                <a:latin typeface="Gill Sans MT"/>
                <a:cs typeface="Arial"/>
              </a:rPr>
              <a:t>5.10. Maailman opettajien päivä, tapahtumia alueellisesti </a:t>
            </a:r>
            <a:r>
              <a:rPr lang="fi-FI" sz="1600" err="1">
                <a:latin typeface="Gill Sans MT"/>
                <a:cs typeface="Arial"/>
              </a:rPr>
              <a:t>SOOLin</a:t>
            </a:r>
            <a:r>
              <a:rPr lang="fi-FI" sz="1600">
                <a:latin typeface="Gill Sans MT"/>
                <a:cs typeface="Arial"/>
              </a:rPr>
              <a:t> toimesta</a:t>
            </a:r>
            <a:endParaRPr lang="en-US" sz="1600">
              <a:latin typeface="Gill Sans MT"/>
              <a:cs typeface="Arial"/>
            </a:endParaRPr>
          </a:p>
          <a:p>
            <a:pPr lvl="2"/>
            <a:r>
              <a:rPr lang="fi-FI" sz="1600">
                <a:latin typeface="Gill Sans MT"/>
                <a:cs typeface="Arial"/>
              </a:rPr>
              <a:t>7.11. Opettajakoulutus 160 vuotta Jyväskylän yliopiston Ruusupuistossa</a:t>
            </a:r>
          </a:p>
          <a:p>
            <a:pPr marL="914400" lvl="2" indent="0">
              <a:buNone/>
            </a:pPr>
            <a:endParaRPr lang="fi-FI" sz="1600">
              <a:latin typeface="Gill Sans MT" panose="020B0502020104020203" pitchFamily="34" charset="77"/>
              <a:cs typeface="Arial"/>
            </a:endParaRPr>
          </a:p>
          <a:p>
            <a:r>
              <a:rPr lang="fi-FI" sz="1600">
                <a:latin typeface="Gill Sans MT"/>
                <a:cs typeface="Arial"/>
              </a:rPr>
              <a:t>Valmisteluissa ovat mukana Jyväskylän OKL, SOOL ja Opinkirjo</a:t>
            </a:r>
            <a:endParaRPr lang="en-US" sz="1600">
              <a:latin typeface="Gill Sans MT"/>
              <a:cs typeface="Arial"/>
            </a:endParaRPr>
          </a:p>
          <a:p>
            <a:r>
              <a:rPr lang="fi-FI" sz="1600">
                <a:latin typeface="Gill Sans MT"/>
                <a:cs typeface="Arial"/>
              </a:rPr>
              <a:t>Tiina Karhuvirta, </a:t>
            </a:r>
            <a:r>
              <a:rPr lang="fi-FI" sz="1600">
                <a:latin typeface="Gill Sans MT"/>
                <a:cs typeface="Arial"/>
                <a:hlinkClick r:id="rId2"/>
              </a:rPr>
              <a:t>tiina.karhuvirta@opinkirjo.fi</a:t>
            </a:r>
            <a:r>
              <a:rPr lang="fi-FI" sz="1600">
                <a:latin typeface="Gill Sans MT"/>
                <a:cs typeface="Arial"/>
              </a:rPr>
              <a:t>, Eeva Mäkelä </a:t>
            </a:r>
            <a:r>
              <a:rPr lang="fi-FI" sz="1600">
                <a:latin typeface="Gill Sans MT"/>
                <a:cs typeface="Arial"/>
                <a:hlinkClick r:id="rId3"/>
              </a:rPr>
              <a:t>eeva.makela@opinkirjo.fi</a:t>
            </a:r>
            <a:r>
              <a:rPr lang="fi-FI" sz="1600">
                <a:latin typeface="Gill Sans MT"/>
                <a:cs typeface="Arial"/>
              </a:rPr>
              <a:t> </a:t>
            </a:r>
          </a:p>
          <a:p>
            <a:endParaRPr lang="fi-FI" sz="1300">
              <a:latin typeface="Arial"/>
              <a:cs typeface="Arial"/>
            </a:endParaRPr>
          </a:p>
          <a:p>
            <a:pPr marL="0" indent="0">
              <a:buNone/>
            </a:pPr>
            <a:endParaRPr lang="fi-FI" sz="2000">
              <a:cs typeface="Calibri"/>
            </a:endParaRPr>
          </a:p>
        </p:txBody>
      </p:sp>
    </p:spTree>
    <p:extLst>
      <p:ext uri="{BB962C8B-B14F-4D97-AF65-F5344CB8AC3E}">
        <p14:creationId xmlns:p14="http://schemas.microsoft.com/office/powerpoint/2010/main" val="149439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61bdd4b2ff_0_6"/>
          <p:cNvSpPr/>
          <p:nvPr/>
        </p:nvSpPr>
        <p:spPr>
          <a:xfrm>
            <a:off x="809926" y="1194191"/>
            <a:ext cx="4786501" cy="121091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93511" tIns="193511" rIns="193511" bIns="193511" anchor="ctr" anchorCtr="0">
            <a:noAutofit/>
          </a:bodyPr>
          <a:lstStyle/>
          <a:p>
            <a:pPr>
              <a:buClr>
                <a:srgbClr val="000000"/>
              </a:buClr>
              <a:buSzPts val="1400"/>
            </a:pPr>
            <a:endParaRPr sz="2963">
              <a:solidFill>
                <a:srgbClr val="000000"/>
              </a:solidFill>
              <a:latin typeface="Arial"/>
              <a:ea typeface="Arial"/>
              <a:cs typeface="Arial"/>
              <a:sym typeface="Arial"/>
            </a:endParaRPr>
          </a:p>
        </p:txBody>
      </p:sp>
      <p:pic>
        <p:nvPicPr>
          <p:cNvPr id="208" name="Google Shape;208;g61bdd4b2ff_0_6"/>
          <p:cNvPicPr preferRelativeResize="0"/>
          <p:nvPr/>
        </p:nvPicPr>
        <p:blipFill rotWithShape="1">
          <a:blip r:embed="rId3">
            <a:alphaModFix/>
          </a:blip>
          <a:srcRect/>
          <a:stretch/>
        </p:blipFill>
        <p:spPr>
          <a:xfrm>
            <a:off x="5009489" y="6157325"/>
            <a:ext cx="2174186" cy="501742"/>
          </a:xfrm>
          <a:prstGeom prst="rect">
            <a:avLst/>
          </a:prstGeom>
          <a:noFill/>
          <a:ln>
            <a:noFill/>
          </a:ln>
        </p:spPr>
      </p:pic>
      <p:sp>
        <p:nvSpPr>
          <p:cNvPr id="209" name="Google Shape;209;g61bdd4b2ff_0_6"/>
          <p:cNvSpPr txBox="1"/>
          <p:nvPr/>
        </p:nvSpPr>
        <p:spPr>
          <a:xfrm>
            <a:off x="809926" y="469093"/>
            <a:ext cx="5041129" cy="5043034"/>
          </a:xfrm>
          <a:prstGeom prst="rect">
            <a:avLst/>
          </a:prstGeom>
          <a:noFill/>
          <a:ln>
            <a:noFill/>
          </a:ln>
        </p:spPr>
        <p:txBody>
          <a:bodyPr spcFirstLastPara="1" wrap="square" lIns="68684" tIns="68684" rIns="68684" bIns="68684" anchor="t" anchorCtr="0">
            <a:no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900"/>
            </a:pP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LUKUOHJE: </a:t>
            </a: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Oikealla sanoitus- ja ohjausvinkkejä ohjaajalle:</a:t>
            </a:r>
            <a:endParaRPr sz="3810"/>
          </a:p>
          <a:p>
            <a:pPr>
              <a:buClr>
                <a:schemeClr val="dk1"/>
              </a:buClr>
              <a:buSzPts val="900"/>
            </a:pPr>
            <a:r>
              <a:rPr lang="fi-FI" sz="1482">
                <a:solidFill>
                  <a:schemeClr val="dk1"/>
                </a:solidFill>
                <a:latin typeface="Gill Sans"/>
                <a:ea typeface="Gill Sans"/>
                <a:cs typeface="Gill Sans"/>
                <a:sym typeface="Gill Sans"/>
              </a:rPr>
              <a:t>Perusfontti - sano esimerkiksi näin</a:t>
            </a:r>
            <a:endParaRPr sz="3810"/>
          </a:p>
          <a:p>
            <a:pPr>
              <a:buClr>
                <a:schemeClr val="dk1"/>
              </a:buClr>
              <a:buSzPts val="400"/>
            </a:pPr>
            <a:r>
              <a:rPr lang="fi-FI" sz="1482" i="1">
                <a:solidFill>
                  <a:schemeClr val="dk1"/>
                </a:solidFill>
                <a:latin typeface="Gill Sans"/>
                <a:ea typeface="Gill Sans"/>
                <a:cs typeface="Gill Sans"/>
                <a:sym typeface="Gill Sans"/>
              </a:rPr>
              <a:t>Kursivoitu fontti - ohjaajalle apua keskusteluun</a:t>
            </a:r>
            <a:endParaRPr sz="3810"/>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3810"/>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82" b="1">
                <a:solidFill>
                  <a:schemeClr val="dk1"/>
                </a:solidFill>
                <a:latin typeface="Gill Sans"/>
                <a:ea typeface="Gill Sans"/>
                <a:cs typeface="Gill Sans"/>
                <a:sym typeface="Gill Sans"/>
              </a:rPr>
              <a:t>15 	Aloitus, pelisäännöt, 	esittelykierros</a:t>
            </a:r>
            <a:endParaRPr sz="1482" b="1">
              <a:solidFill>
                <a:srgbClr val="FF0000"/>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endParaRPr sz="1482">
              <a:solidFill>
                <a:schemeClr val="dk1"/>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5	Oivallusten kertominen</a:t>
            </a:r>
            <a:endParaRPr sz="1482">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5	Kiitos, lopetus</a:t>
            </a: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Yhteensä 90 min</a:t>
            </a:r>
            <a:endParaRPr sz="1482">
              <a:solidFill>
                <a:schemeClr val="dk1"/>
              </a:solidFill>
              <a:latin typeface="Calibri"/>
              <a:ea typeface="Calibri"/>
              <a:cs typeface="Calibri"/>
              <a:sym typeface="Calibri"/>
            </a:endParaRPr>
          </a:p>
          <a:p>
            <a:pPr>
              <a:buClr>
                <a:srgbClr val="000000"/>
              </a:buClr>
              <a:buSzPts val="900"/>
            </a:pPr>
            <a:endParaRPr sz="1482">
              <a:solidFill>
                <a:schemeClr val="dk1"/>
              </a:solidFill>
              <a:latin typeface="Calibri"/>
              <a:ea typeface="Calibri"/>
              <a:cs typeface="Calibri"/>
              <a:sym typeface="Calibri"/>
            </a:endParaRPr>
          </a:p>
          <a:p>
            <a:pPr>
              <a:buClr>
                <a:schemeClr val="dk1"/>
              </a:buClr>
              <a:buSzPts val="400"/>
            </a:pPr>
            <a:endParaRPr sz="1482">
              <a:solidFill>
                <a:srgbClr val="FF0000"/>
              </a:solidFill>
              <a:latin typeface="Gill Sans"/>
              <a:ea typeface="Gill Sans"/>
              <a:cs typeface="Gill Sans"/>
              <a:sym typeface="Gill Sans"/>
            </a:endParaRPr>
          </a:p>
        </p:txBody>
      </p:sp>
      <p:sp>
        <p:nvSpPr>
          <p:cNvPr id="210" name="Google Shape;210;g61bdd4b2ff_0_6"/>
          <p:cNvSpPr txBox="1"/>
          <p:nvPr/>
        </p:nvSpPr>
        <p:spPr>
          <a:xfrm>
            <a:off x="6346943" y="446046"/>
            <a:ext cx="5685865" cy="5284662"/>
          </a:xfrm>
          <a:prstGeom prst="rect">
            <a:avLst/>
          </a:prstGeom>
          <a:noFill/>
          <a:ln>
            <a:noFill/>
          </a:ln>
        </p:spPr>
        <p:txBody>
          <a:bodyPr spcFirstLastPara="1" wrap="square" lIns="68684" tIns="68684" rIns="68684" bIns="68684" anchor="t" anchorCtr="0">
            <a:noAutofit/>
          </a:bodyPr>
          <a:lstStyle/>
          <a:p>
            <a:pPr algn="ctr">
              <a:buClr>
                <a:srgbClr val="000000"/>
              </a:buClr>
              <a:buSzPts val="900"/>
            </a:pPr>
            <a:r>
              <a:rPr lang="fi-FI" sz="1905" b="1">
                <a:solidFill>
                  <a:srgbClr val="000000"/>
                </a:solidFill>
                <a:latin typeface="Gill Sans"/>
                <a:ea typeface="Gill Sans"/>
                <a:cs typeface="Gill Sans"/>
                <a:sym typeface="Gill Sans"/>
              </a:rPr>
              <a:t>Aloitus </a:t>
            </a:r>
            <a:endParaRPr sz="1905" b="1">
              <a:solidFill>
                <a:srgbClr val="000000"/>
              </a:solidFill>
              <a:latin typeface="Gill Sans"/>
              <a:ea typeface="Gill Sans"/>
              <a:cs typeface="Gill Sans"/>
              <a:sym typeface="Gill Sans"/>
            </a:endParaRPr>
          </a:p>
          <a:p>
            <a:pPr>
              <a:buClr>
                <a:srgbClr val="000000"/>
              </a:buClr>
              <a:buSzPts val="600"/>
            </a:pPr>
            <a:endParaRPr sz="1270">
              <a:solidFill>
                <a:srgbClr val="000000"/>
              </a:solidFill>
              <a:latin typeface="Gill Sans"/>
              <a:ea typeface="Gill Sans"/>
              <a:cs typeface="Gill Sans"/>
              <a:sym typeface="Gill Sans"/>
            </a:endParaRPr>
          </a:p>
          <a:p>
            <a:pPr>
              <a:lnSpc>
                <a:spcPct val="115000"/>
              </a:lnSpc>
              <a:buClr>
                <a:schemeClr val="dk1"/>
              </a:buClr>
              <a:buSzPts val="400"/>
            </a:pPr>
            <a:r>
              <a:rPr lang="fi-FI" sz="1200">
                <a:latin typeface="Gill Sans"/>
                <a:cs typeface="Gill Sans"/>
                <a:sym typeface="Gill Sans"/>
              </a:rPr>
              <a:t>Tervetuloa!  Aiheemme on tänään opettajuus 2040 .</a:t>
            </a:r>
            <a:endParaRPr lang="fi-FI" sz="1200">
              <a:solidFill>
                <a:srgbClr val="000000"/>
              </a:solidFill>
              <a:highlight>
                <a:srgbClr val="FFFF00"/>
              </a:highlight>
              <a:latin typeface="Gill Sans"/>
              <a:cs typeface="Gill Sans"/>
            </a:endParaRPr>
          </a:p>
          <a:p>
            <a:pPr>
              <a:lnSpc>
                <a:spcPct val="114999"/>
              </a:lnSpc>
              <a:buSzPts val="400"/>
            </a:pPr>
            <a:endParaRPr lang="fi-FI" sz="1200">
              <a:solidFill>
                <a:srgbClr val="000000"/>
              </a:solidFill>
              <a:latin typeface="Gill Sans"/>
              <a:ea typeface="Gill Sans"/>
              <a:cs typeface="Gill Sans"/>
              <a:sym typeface="Gill Sans"/>
            </a:endParaRPr>
          </a:p>
          <a:p>
            <a:pPr>
              <a:lnSpc>
                <a:spcPct val="115000"/>
              </a:lnSpc>
              <a:buClr>
                <a:schemeClr val="dk1"/>
              </a:buClr>
              <a:buSzPts val="400"/>
            </a:pPr>
            <a:r>
              <a:rPr lang="fi-FI" sz="1200">
                <a:solidFill>
                  <a:srgbClr val="000000"/>
                </a:solidFill>
                <a:latin typeface="Gill Sans"/>
                <a:ea typeface="Gill Sans"/>
                <a:cs typeface="Gill Sans"/>
                <a:sym typeface="Gill Sans"/>
              </a:rPr>
              <a:t>Minä toimin keskustelun ohjaajana. </a:t>
            </a:r>
            <a:r>
              <a:rPr lang="fi-FI" sz="1200">
                <a:latin typeface="Gill Sans"/>
                <a:ea typeface="Gill Sans"/>
                <a:cs typeface="Gill Sans"/>
                <a:sym typeface="Gill Sans"/>
              </a:rPr>
              <a:t>Pyytäisin teiltä lupaa keskustelun nauhoittamiseen, jotta saamme jälkeenpäin kirjattua mahdollisimman tarkasti ylös sen mitä puhutte, mutta niin ettei nimiä kirjata. </a:t>
            </a:r>
            <a:endParaRPr lang="fi-FI" sz="1200">
              <a:latin typeface="Gill Sans"/>
              <a:ea typeface="Gill Sans"/>
              <a:cs typeface="Gill Sans"/>
            </a:endParaRPr>
          </a:p>
          <a:p>
            <a:pPr>
              <a:lnSpc>
                <a:spcPct val="114999"/>
              </a:lnSpc>
              <a:buSzPts val="400"/>
            </a:pPr>
            <a:endParaRPr lang="fi-FI" sz="1200">
              <a:solidFill>
                <a:srgbClr val="000000"/>
              </a:solidFill>
              <a:latin typeface="Gill Sans"/>
              <a:ea typeface="Gill Sans"/>
              <a:cs typeface="Gill Sans"/>
            </a:endParaRPr>
          </a:p>
          <a:p>
            <a:pPr>
              <a:lnSpc>
                <a:spcPct val="114999"/>
              </a:lnSpc>
              <a:buSzPts val="400"/>
            </a:pPr>
            <a:r>
              <a:rPr lang="fi-FI" sz="1200">
                <a:solidFill>
                  <a:srgbClr val="000000"/>
                </a:solidFill>
                <a:latin typeface="Gill Sans"/>
                <a:ea typeface="Gill Sans"/>
                <a:cs typeface="Gill Sans"/>
              </a:rPr>
              <a:t>KESKUSTELUJEN HYÖDYNTÄMINEN</a:t>
            </a:r>
          </a:p>
          <a:p>
            <a:pPr>
              <a:lnSpc>
                <a:spcPct val="114999"/>
              </a:lnSpc>
              <a:buSzPts val="400"/>
            </a:pPr>
            <a:r>
              <a:rPr lang="fi-FI" sz="1200">
                <a:solidFill>
                  <a:srgbClr val="000000"/>
                </a:solidFill>
                <a:latin typeface="Gill Sans"/>
                <a:ea typeface="Gill Sans"/>
                <a:cs typeface="Gill Sans"/>
                <a:sym typeface="Gill Sans"/>
              </a:rPr>
              <a:t>Keskustelujen </a:t>
            </a:r>
            <a:r>
              <a:rPr lang="fi-FI" sz="1200">
                <a:latin typeface="Gill Sans"/>
                <a:ea typeface="Gill Sans"/>
                <a:cs typeface="Gill Sans"/>
                <a:sym typeface="Gill Sans"/>
              </a:rPr>
              <a:t>pohjalta </a:t>
            </a:r>
            <a:r>
              <a:rPr lang="fi-FI" sz="1200">
                <a:solidFill>
                  <a:srgbClr val="000000"/>
                </a:solidFill>
                <a:latin typeface="Gill Sans"/>
                <a:ea typeface="Gill Sans"/>
                <a:cs typeface="Gill Sans"/>
                <a:sym typeface="Gill Sans"/>
              </a:rPr>
              <a:t>kootaan teemoja Maailman opettajien päivänä 5.10. </a:t>
            </a:r>
            <a:r>
              <a:rPr lang="fi-FI" sz="1200" err="1">
                <a:solidFill>
                  <a:srgbClr val="000000"/>
                </a:solidFill>
                <a:latin typeface="Gill Sans"/>
                <a:ea typeface="Gill Sans"/>
                <a:cs typeface="Gill Sans"/>
                <a:sym typeface="Gill Sans"/>
              </a:rPr>
              <a:t>SOOLin</a:t>
            </a:r>
            <a:r>
              <a:rPr lang="fi-FI" sz="1200">
                <a:solidFill>
                  <a:srgbClr val="000000"/>
                </a:solidFill>
                <a:latin typeface="Gill Sans"/>
                <a:ea typeface="Gill Sans"/>
                <a:cs typeface="Gill Sans"/>
                <a:sym typeface="Gill Sans"/>
              </a:rPr>
              <a:t> alueellisissa tapahtumissa. </a:t>
            </a:r>
            <a:endParaRPr lang="fi-FI">
              <a:cs typeface="Calibri"/>
            </a:endParaRPr>
          </a:p>
          <a:p>
            <a:pPr>
              <a:lnSpc>
                <a:spcPct val="114999"/>
              </a:lnSpc>
              <a:buSzPts val="400"/>
            </a:pPr>
            <a:r>
              <a:rPr lang="fi-FI" sz="1200">
                <a:solidFill>
                  <a:srgbClr val="000000"/>
                </a:solidFill>
                <a:latin typeface="Gill Sans"/>
                <a:ea typeface="Gill Sans"/>
                <a:cs typeface="Gill Sans"/>
                <a:sym typeface="Gill Sans"/>
              </a:rPr>
              <a:t>Opettajankoulutuksen 160-vuotistapahtuma järjestetään Jyväskylän yliopistossa 7.11 Keskusteluja hyödynnetään tämän tapahtuman valmisteluissa.</a:t>
            </a:r>
            <a:endParaRPr lang="fi-FI" sz="1200">
              <a:solidFill>
                <a:srgbClr val="000000"/>
              </a:solidFill>
              <a:latin typeface="Calibri"/>
              <a:ea typeface="Gill Sans"/>
              <a:cs typeface="Calibri"/>
            </a:endParaRPr>
          </a:p>
          <a:p>
            <a:pPr>
              <a:lnSpc>
                <a:spcPct val="114999"/>
              </a:lnSpc>
              <a:buSzPts val="400"/>
            </a:pPr>
            <a:r>
              <a:rPr lang="fi-FI" sz="1200">
                <a:solidFill>
                  <a:srgbClr val="000000"/>
                </a:solidFill>
                <a:latin typeface="Gill Sans"/>
                <a:ea typeface="Gill Sans"/>
                <a:cs typeface="Calibri"/>
              </a:rPr>
              <a:t>Litteroitua aineistoa voidaan käyttää tutkimuksessa </a:t>
            </a:r>
            <a:r>
              <a:rPr lang="fi-FI" sz="1200" err="1">
                <a:solidFill>
                  <a:srgbClr val="000000"/>
                </a:solidFill>
                <a:latin typeface="Gill Sans"/>
                <a:ea typeface="Gill Sans"/>
                <a:cs typeface="Calibri"/>
              </a:rPr>
              <a:t>anonymisoituna</a:t>
            </a:r>
            <a:r>
              <a:rPr lang="fi-FI" sz="1200">
                <a:solidFill>
                  <a:srgbClr val="000000"/>
                </a:solidFill>
                <a:latin typeface="Gill Sans"/>
                <a:ea typeface="Gill Sans"/>
                <a:cs typeface="Calibri"/>
              </a:rPr>
              <a:t>.</a:t>
            </a:r>
          </a:p>
          <a:p>
            <a:pPr>
              <a:lnSpc>
                <a:spcPct val="114999"/>
              </a:lnSpc>
              <a:buSzPts val="400"/>
            </a:pPr>
            <a:endParaRPr lang="fi-FI" sz="1200">
              <a:solidFill>
                <a:srgbClr val="000000"/>
              </a:solidFill>
              <a:latin typeface="Gill Sans"/>
              <a:ea typeface="Gill Sans"/>
              <a:cs typeface="Calibri"/>
            </a:endParaRPr>
          </a:p>
          <a:p>
            <a:pPr>
              <a:lnSpc>
                <a:spcPct val="114999"/>
              </a:lnSpc>
              <a:buSzPts val="400"/>
            </a:pPr>
            <a:r>
              <a:rPr lang="fi-FI" sz="1200">
                <a:solidFill>
                  <a:srgbClr val="000000"/>
                </a:solidFill>
                <a:latin typeface="Gill Sans"/>
                <a:ea typeface="Gill Sans"/>
                <a:cs typeface="Gill Sans"/>
                <a:sym typeface="Gill Sans"/>
              </a:rPr>
              <a:t>Opinkirjo tuottaa keskustelujen sarjasta yhteenvedon.  </a:t>
            </a:r>
            <a:endParaRPr lang="fi-FI" sz="1200">
              <a:solidFill>
                <a:srgbClr val="000000"/>
              </a:solidFill>
              <a:latin typeface="Gill Sans"/>
              <a:ea typeface="Gill Sans"/>
              <a:cs typeface="Gill Sans"/>
            </a:endParaRPr>
          </a:p>
          <a:p>
            <a:pPr>
              <a:lnSpc>
                <a:spcPct val="114999"/>
              </a:lnSpc>
              <a:buSzPts val="400"/>
            </a:pPr>
            <a:endParaRPr lang="fi-FI" sz="1200">
              <a:highlight>
                <a:srgbClr val="FFFF00"/>
              </a:highlight>
              <a:latin typeface="Gill Sans"/>
              <a:ea typeface="+mn-lt"/>
              <a:cs typeface="+mn-lt"/>
            </a:endParaRPr>
          </a:p>
          <a:p>
            <a:pPr>
              <a:lnSpc>
                <a:spcPct val="114999"/>
              </a:lnSpc>
              <a:buSzPts val="400"/>
            </a:pPr>
            <a:r>
              <a:rPr lang="fi-FI" sz="1200">
                <a:solidFill>
                  <a:srgbClr val="000000"/>
                </a:solidFill>
                <a:latin typeface="Gill Sans"/>
                <a:cs typeface="Gill Sans"/>
                <a:sym typeface="Gill Sans"/>
              </a:rPr>
              <a:t>X toimii keskustelun kirjurina ja kirjoittaa mahdollisimman mahdollisimman tarkasti ylös sen mitä puhutte, mutta niin ettei nimiä kirjata.  TAI Nauhoitamme keskustelun ja lähetämme nauhoitteen Opinkirjoon litteroitavaksi. </a:t>
            </a:r>
          </a:p>
          <a:p>
            <a:pPr marL="0" marR="0" lvl="0" indent="0" algn="l" rtl="0">
              <a:lnSpc>
                <a:spcPct val="115000"/>
              </a:lnSpc>
              <a:spcBef>
                <a:spcPts val="0"/>
              </a:spcBef>
              <a:spcAft>
                <a:spcPts val="0"/>
              </a:spcAft>
              <a:buClr>
                <a:schemeClr val="dk1"/>
              </a:buClr>
              <a:buSzPts val="400"/>
              <a:buFont typeface="Arial"/>
              <a:buNone/>
            </a:pPr>
            <a:endParaRPr lang="fi-FI" sz="1200">
              <a:solidFill>
                <a:srgbClr val="000000"/>
              </a:solidFill>
              <a:highlight>
                <a:srgbClr val="FFFF00"/>
              </a:highlight>
              <a:latin typeface="Gill Sans"/>
              <a:cs typeface="Gill Sans"/>
            </a:endParaRPr>
          </a:p>
          <a:p>
            <a:pPr>
              <a:lnSpc>
                <a:spcPct val="114999"/>
              </a:lnSpc>
              <a:buSzPts val="400"/>
              <a:buFont typeface="Arial"/>
            </a:pPr>
            <a:endParaRPr lang="fi-FI" sz="1200">
              <a:solidFill>
                <a:srgbClr val="000000"/>
              </a:solidFill>
              <a:highlight>
                <a:srgbClr val="FFFF00"/>
              </a:highlight>
              <a:latin typeface="Gill Sans"/>
              <a:ea typeface="Gill Sans"/>
              <a:cs typeface="Gill Sans"/>
              <a:sym typeface="Gill Sans"/>
            </a:endParaRPr>
          </a:p>
          <a:p>
            <a:pPr marL="2902585" indent="967105">
              <a:buClr>
                <a:schemeClr val="dk1"/>
              </a:buClr>
              <a:buSzPts val="400"/>
            </a:pPr>
            <a:r>
              <a:rPr lang="fi-FI" sz="1482" b="1">
                <a:solidFill>
                  <a:srgbClr val="000000"/>
                </a:solidFill>
                <a:latin typeface="Gill Sans"/>
                <a:ea typeface="Gill Sans"/>
                <a:cs typeface="Gill Sans"/>
                <a:sym typeface="Gill Sans"/>
              </a:rPr>
              <a:t>5 min</a:t>
            </a:r>
            <a:endParaRPr sz="1482" b="1">
              <a:solidFill>
                <a:srgbClr val="000000"/>
              </a:solidFill>
              <a:latin typeface="Gill Sans"/>
              <a:ea typeface="Gill Sans"/>
              <a:cs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500"/>
            </a:pPr>
            <a:endParaRPr sz="1482">
              <a:solidFill>
                <a:srgbClr val="000000"/>
              </a:solidFill>
              <a:latin typeface="Gill Sans"/>
              <a:ea typeface="Gill Sans"/>
              <a:cs typeface="Gill Sans"/>
              <a:sym typeface="Gill Sans"/>
            </a:endParaRPr>
          </a:p>
        </p:txBody>
      </p:sp>
      <p:cxnSp>
        <p:nvCxnSpPr>
          <p:cNvPr id="211" name="Google Shape;211;g61bdd4b2ff_0_6"/>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61bdd4b2ff_0_6"/>
          <p:cNvSpPr/>
          <p:nvPr/>
        </p:nvSpPr>
        <p:spPr>
          <a:xfrm>
            <a:off x="809926" y="1194191"/>
            <a:ext cx="4786501" cy="121091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93511" tIns="193511" rIns="193511" bIns="193511" anchor="ctr" anchorCtr="0">
            <a:noAutofit/>
          </a:bodyPr>
          <a:lstStyle/>
          <a:p>
            <a:pPr>
              <a:buClr>
                <a:srgbClr val="000000"/>
              </a:buClr>
              <a:buSzPts val="1400"/>
            </a:pPr>
            <a:endParaRPr sz="2963">
              <a:solidFill>
                <a:srgbClr val="000000"/>
              </a:solidFill>
              <a:latin typeface="Arial"/>
              <a:ea typeface="Arial"/>
              <a:cs typeface="Arial"/>
              <a:sym typeface="Arial"/>
            </a:endParaRPr>
          </a:p>
        </p:txBody>
      </p:sp>
      <p:pic>
        <p:nvPicPr>
          <p:cNvPr id="208" name="Google Shape;208;g61bdd4b2ff_0_6"/>
          <p:cNvPicPr preferRelativeResize="0"/>
          <p:nvPr/>
        </p:nvPicPr>
        <p:blipFill rotWithShape="1">
          <a:blip r:embed="rId3">
            <a:alphaModFix/>
          </a:blip>
          <a:srcRect/>
          <a:stretch/>
        </p:blipFill>
        <p:spPr>
          <a:xfrm>
            <a:off x="5009489" y="6157325"/>
            <a:ext cx="2174186" cy="501742"/>
          </a:xfrm>
          <a:prstGeom prst="rect">
            <a:avLst/>
          </a:prstGeom>
          <a:noFill/>
          <a:ln>
            <a:noFill/>
          </a:ln>
        </p:spPr>
      </p:pic>
      <p:sp>
        <p:nvSpPr>
          <p:cNvPr id="209" name="Google Shape;209;g61bdd4b2ff_0_6"/>
          <p:cNvSpPr txBox="1"/>
          <p:nvPr/>
        </p:nvSpPr>
        <p:spPr>
          <a:xfrm>
            <a:off x="809926" y="469093"/>
            <a:ext cx="5041129" cy="5043034"/>
          </a:xfrm>
          <a:prstGeom prst="rect">
            <a:avLst/>
          </a:prstGeom>
          <a:noFill/>
          <a:ln>
            <a:noFill/>
          </a:ln>
        </p:spPr>
        <p:txBody>
          <a:bodyPr spcFirstLastPara="1" wrap="square" lIns="68684" tIns="68684" rIns="68684" bIns="68684" anchor="t" anchorCtr="0">
            <a:no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900"/>
            </a:pP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LUKUOHJE: </a:t>
            </a: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Oikealla sanoitus- ja ohjausvinkkejä ohjaajalle:</a:t>
            </a:r>
            <a:endParaRPr sz="3810"/>
          </a:p>
          <a:p>
            <a:pPr>
              <a:buClr>
                <a:schemeClr val="dk1"/>
              </a:buClr>
              <a:buSzPts val="900"/>
            </a:pPr>
            <a:r>
              <a:rPr lang="fi-FI" sz="1482">
                <a:solidFill>
                  <a:schemeClr val="dk1"/>
                </a:solidFill>
                <a:latin typeface="Gill Sans"/>
                <a:ea typeface="Gill Sans"/>
                <a:cs typeface="Gill Sans"/>
                <a:sym typeface="Gill Sans"/>
              </a:rPr>
              <a:t>Perusfontti - sano esimerkiksi näin</a:t>
            </a:r>
            <a:endParaRPr sz="3810"/>
          </a:p>
          <a:p>
            <a:pPr>
              <a:buClr>
                <a:schemeClr val="dk1"/>
              </a:buClr>
              <a:buSzPts val="400"/>
            </a:pPr>
            <a:r>
              <a:rPr lang="fi-FI" sz="1482" i="1">
                <a:solidFill>
                  <a:schemeClr val="dk1"/>
                </a:solidFill>
                <a:latin typeface="Gill Sans"/>
                <a:ea typeface="Gill Sans"/>
                <a:cs typeface="Gill Sans"/>
                <a:sym typeface="Gill Sans"/>
              </a:rPr>
              <a:t>Kursivoitu fontti - ohjaajalle apua keskusteluun</a:t>
            </a:r>
            <a:endParaRPr sz="3810"/>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3810"/>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82" b="1">
                <a:solidFill>
                  <a:schemeClr val="dk1"/>
                </a:solidFill>
                <a:latin typeface="Gill Sans"/>
                <a:ea typeface="Gill Sans"/>
                <a:cs typeface="Gill Sans"/>
                <a:sym typeface="Gill Sans"/>
              </a:rPr>
              <a:t>15 	Aloitus, pelisäännöt, 	esittelykierros</a:t>
            </a:r>
            <a:endParaRPr lang="fi-FI" sz="1482" b="1">
              <a:solidFill>
                <a:srgbClr val="FF0000"/>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400"/>
            </a:pPr>
            <a:endParaRPr lang="fi-FI" sz="1482">
              <a:solidFill>
                <a:schemeClr val="dk1"/>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Yhteensä 90 min</a:t>
            </a:r>
            <a:endParaRPr lang="fi-FI" sz="1482">
              <a:solidFill>
                <a:schemeClr val="dk1"/>
              </a:solidFill>
              <a:latin typeface="Calibri"/>
              <a:ea typeface="Calibri"/>
              <a:cs typeface="Calibri"/>
              <a:sym typeface="Calibri"/>
            </a:endParaRPr>
          </a:p>
          <a:p>
            <a:pPr>
              <a:buClr>
                <a:srgbClr val="000000"/>
              </a:buClr>
              <a:buSzPts val="900"/>
            </a:pPr>
            <a:endParaRPr sz="1482">
              <a:solidFill>
                <a:schemeClr val="dk1"/>
              </a:solidFill>
              <a:latin typeface="Calibri"/>
              <a:ea typeface="Calibri"/>
              <a:cs typeface="Calibri"/>
              <a:sym typeface="Calibri"/>
            </a:endParaRPr>
          </a:p>
          <a:p>
            <a:pPr>
              <a:buClr>
                <a:schemeClr val="dk1"/>
              </a:buClr>
              <a:buSzPts val="400"/>
            </a:pPr>
            <a:endParaRPr sz="1482">
              <a:solidFill>
                <a:srgbClr val="FF0000"/>
              </a:solidFill>
              <a:latin typeface="Gill Sans"/>
              <a:ea typeface="Gill Sans"/>
              <a:cs typeface="Gill Sans"/>
              <a:sym typeface="Gill Sans"/>
            </a:endParaRPr>
          </a:p>
        </p:txBody>
      </p:sp>
      <p:sp>
        <p:nvSpPr>
          <p:cNvPr id="210" name="Google Shape;210;g61bdd4b2ff_0_6"/>
          <p:cNvSpPr txBox="1"/>
          <p:nvPr/>
        </p:nvSpPr>
        <p:spPr>
          <a:xfrm>
            <a:off x="6346943" y="446046"/>
            <a:ext cx="5685865" cy="5284662"/>
          </a:xfrm>
          <a:prstGeom prst="rect">
            <a:avLst/>
          </a:prstGeom>
          <a:noFill/>
          <a:ln>
            <a:noFill/>
          </a:ln>
        </p:spPr>
        <p:txBody>
          <a:bodyPr spcFirstLastPara="1" wrap="square" lIns="68684" tIns="68684" rIns="68684" bIns="68684" anchor="t" anchorCtr="0">
            <a:noAutofit/>
          </a:bodyPr>
          <a:lstStyle/>
          <a:p>
            <a:pPr>
              <a:spcBef>
                <a:spcPts val="1200"/>
              </a:spcBef>
            </a:pPr>
            <a:r>
              <a:rPr lang="fi-FI" sz="1905" b="1">
                <a:solidFill>
                  <a:srgbClr val="000000"/>
                </a:solidFill>
                <a:latin typeface="Gill Sans"/>
                <a:cs typeface="Gill Sans"/>
              </a:rPr>
              <a:t>Mitä on dialogi? – lisätietoa ohjaajalle</a:t>
            </a:r>
          </a:p>
          <a:p>
            <a:r>
              <a:rPr lang="fi-FI" sz="1800" i="1">
                <a:effectLst/>
                <a:latin typeface="Calibri" panose="020F0502020204030204" pitchFamily="34" charset="0"/>
                <a:ea typeface="Calibri" panose="020F0502020204030204" pitchFamily="34" charset="0"/>
                <a:cs typeface="Times New Roman" panose="02020603050405020304" pitchFamily="18" charset="0"/>
              </a:rPr>
              <a:t> </a:t>
            </a:r>
          </a:p>
          <a:p>
            <a:r>
              <a:rPr lang="fi-FI" sz="1400" i="1">
                <a:effectLst/>
                <a:latin typeface="Calibri" panose="020F0502020204030204" pitchFamily="34" charset="0"/>
                <a:ea typeface="Calibri" panose="020F0502020204030204" pitchFamily="34" charset="0"/>
                <a:cs typeface="Times New Roman" panose="02020603050405020304" pitchFamily="18" charset="0"/>
              </a:rPr>
              <a:t>Dialogi on kuuntelemista ja ymmärryksen syventämistä: käsiteltävästä asiasta, toisista ihmisistä ja omasta itsestä. </a:t>
            </a:r>
          </a:p>
          <a:p>
            <a:r>
              <a:rPr lang="fi-FI" sz="1400" i="1">
                <a:effectLst/>
                <a:latin typeface="Calibri" panose="020F0502020204030204" pitchFamily="34" charset="0"/>
                <a:ea typeface="Calibri" panose="020F0502020204030204" pitchFamily="34" charset="0"/>
                <a:cs typeface="Times New Roman" panose="02020603050405020304" pitchFamily="18" charset="0"/>
              </a:rPr>
              <a:t> </a:t>
            </a:r>
          </a:p>
          <a:p>
            <a:r>
              <a:rPr lang="fi-FI" sz="1400" i="1">
                <a:effectLst/>
                <a:latin typeface="Calibri" panose="020F0502020204030204" pitchFamily="34" charset="0"/>
                <a:ea typeface="Calibri" panose="020F0502020204030204" pitchFamily="34" charset="0"/>
                <a:cs typeface="Times New Roman" panose="02020603050405020304" pitchFamily="18" charset="0"/>
              </a:rPr>
              <a:t>Dialogissa tutkitaan, mitä asiat kullekin merkitsevät ja millaisista kokemuksista merkitykset ovat saaneet alkunsa. Dialogissa ollaankin kiinnostuneita ihmisten </a:t>
            </a:r>
            <a:r>
              <a:rPr lang="fi-FI" sz="1400" b="1" i="1">
                <a:effectLst/>
                <a:latin typeface="Calibri" panose="020F0502020204030204" pitchFamily="34" charset="0"/>
                <a:ea typeface="Calibri" panose="020F0502020204030204" pitchFamily="34" charset="0"/>
                <a:cs typeface="Times New Roman" panose="02020603050405020304" pitchFamily="18" charset="0"/>
              </a:rPr>
              <a:t>kokemusten</a:t>
            </a:r>
            <a:r>
              <a:rPr lang="fi-FI" sz="1400" i="1">
                <a:effectLst/>
                <a:latin typeface="Calibri" panose="020F0502020204030204" pitchFamily="34" charset="0"/>
                <a:ea typeface="Calibri" panose="020F0502020204030204" pitchFamily="34" charset="0"/>
                <a:cs typeface="Times New Roman" panose="02020603050405020304" pitchFamily="18" charset="0"/>
              </a:rPr>
              <a:t> erilaisuudesta.</a:t>
            </a:r>
          </a:p>
          <a:p>
            <a:r>
              <a:rPr lang="fi-FI" sz="1400" i="1">
                <a:effectLst/>
                <a:latin typeface="Calibri" panose="020F0502020204030204" pitchFamily="34" charset="0"/>
                <a:ea typeface="Calibri" panose="020F0502020204030204" pitchFamily="34" charset="0"/>
                <a:cs typeface="Times New Roman" panose="02020603050405020304" pitchFamily="18" charset="0"/>
              </a:rPr>
              <a:t> </a:t>
            </a:r>
          </a:p>
          <a:p>
            <a:r>
              <a:rPr lang="fi-FI" sz="1400" i="1">
                <a:effectLst/>
                <a:latin typeface="Calibri" panose="020F0502020204030204" pitchFamily="34" charset="0"/>
                <a:ea typeface="Calibri" panose="020F0502020204030204" pitchFamily="34" charset="0"/>
                <a:cs typeface="Times New Roman" panose="02020603050405020304" pitchFamily="18" charset="0"/>
              </a:rPr>
              <a:t>Dialogissa ei väitellä, neuvotella tai pyritä vakuuttamaan toisia eikä tähdätä asioiden ratkaisemiseen, päätöksiin tai samanmielisyyteen. Pelkästään ymmärryksen lisääntyminen on riittävä ”tulos”.</a:t>
            </a:r>
          </a:p>
          <a:p>
            <a:r>
              <a:rPr lang="fi-FI" sz="1400" i="1">
                <a:effectLst/>
                <a:latin typeface="Calibri" panose="020F0502020204030204" pitchFamily="34" charset="0"/>
                <a:ea typeface="Calibri" panose="020F0502020204030204" pitchFamily="34" charset="0"/>
                <a:cs typeface="Times New Roman" panose="02020603050405020304" pitchFamily="18" charset="0"/>
              </a:rPr>
              <a:t> </a:t>
            </a:r>
          </a:p>
          <a:p>
            <a:r>
              <a:rPr lang="fi-FI" sz="1400" i="1">
                <a:effectLst/>
                <a:latin typeface="Calibri" panose="020F0502020204030204" pitchFamily="34" charset="0"/>
                <a:ea typeface="Calibri" panose="020F0502020204030204" pitchFamily="34" charset="0"/>
                <a:cs typeface="Times New Roman" panose="02020603050405020304" pitchFamily="18" charset="0"/>
              </a:rPr>
              <a:t>Luovutaan ehkä normaalista tavasta keskustella, jossa jokainen miettii omaa puheenvuoroaan toisten puheen aikana. Voitte sen sijaan keskittyä rauhassa kuuntelemaan toisianne ja kertoa sen jälkeen, mitä toisten puheenvuorot juuri tässä hetkessä teissä herättivät, millaisia tunteita, tunnelmia, ajatuksia ja kokemuksia. Kaikki ajatukset ovat tervetulleita, eikä niiden tarvitse olla valmiita. Itse asiassa pienistä, keskeneräisistä ajatuksenpoikasista saattaa syntyä juuri se hedelmällisin keskustelu.</a:t>
            </a:r>
          </a:p>
          <a:p>
            <a:r>
              <a:rPr lang="fi-FI" sz="1400" i="1">
                <a:effectLst/>
                <a:latin typeface="Calibri" panose="020F0502020204030204" pitchFamily="34" charset="0"/>
                <a:ea typeface="Calibri" panose="020F0502020204030204" pitchFamily="34" charset="0"/>
                <a:cs typeface="Times New Roman" panose="02020603050405020304" pitchFamily="18" charset="0"/>
              </a:rPr>
              <a:t> </a:t>
            </a:r>
          </a:p>
          <a:p>
            <a:r>
              <a:rPr lang="fi-FI" sz="1400" i="1">
                <a:effectLst/>
                <a:latin typeface="Calibri" panose="020F0502020204030204" pitchFamily="34" charset="0"/>
                <a:ea typeface="Calibri" panose="020F0502020204030204" pitchFamily="34" charset="0"/>
                <a:cs typeface="Times New Roman" panose="02020603050405020304" pitchFamily="18" charset="0"/>
              </a:rPr>
              <a:t>Dialogissa kaikki voivat puhua omana itsenään, omien kokemustensa kautta, ilman esimerkiksi työhön liittyviä rooleja.</a:t>
            </a:r>
          </a:p>
          <a:p>
            <a:r>
              <a:rPr lang="fi-FI" sz="18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11" name="Google Shape;211;g61bdd4b2ff_0_6"/>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extLst>
      <p:ext uri="{BB962C8B-B14F-4D97-AF65-F5344CB8AC3E}">
        <p14:creationId xmlns:p14="http://schemas.microsoft.com/office/powerpoint/2010/main" val="249048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61bdd4b2ff_0_6"/>
          <p:cNvSpPr/>
          <p:nvPr/>
        </p:nvSpPr>
        <p:spPr>
          <a:xfrm>
            <a:off x="809926" y="1194191"/>
            <a:ext cx="4786501" cy="121091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93511" tIns="193511" rIns="193511" bIns="193511" anchor="ctr" anchorCtr="0">
            <a:noAutofit/>
          </a:bodyPr>
          <a:lstStyle/>
          <a:p>
            <a:pPr>
              <a:buClr>
                <a:srgbClr val="000000"/>
              </a:buClr>
              <a:buSzPts val="1400"/>
            </a:pPr>
            <a:endParaRPr sz="2963">
              <a:solidFill>
                <a:srgbClr val="000000"/>
              </a:solidFill>
              <a:latin typeface="Arial"/>
              <a:ea typeface="Arial"/>
              <a:cs typeface="Arial"/>
              <a:sym typeface="Arial"/>
            </a:endParaRPr>
          </a:p>
        </p:txBody>
      </p:sp>
      <p:pic>
        <p:nvPicPr>
          <p:cNvPr id="208" name="Google Shape;208;g61bdd4b2ff_0_6"/>
          <p:cNvPicPr preferRelativeResize="0"/>
          <p:nvPr/>
        </p:nvPicPr>
        <p:blipFill rotWithShape="1">
          <a:blip r:embed="rId3">
            <a:alphaModFix/>
          </a:blip>
          <a:srcRect/>
          <a:stretch/>
        </p:blipFill>
        <p:spPr>
          <a:xfrm>
            <a:off x="5009489" y="6157325"/>
            <a:ext cx="2174186" cy="501742"/>
          </a:xfrm>
          <a:prstGeom prst="rect">
            <a:avLst/>
          </a:prstGeom>
          <a:noFill/>
          <a:ln>
            <a:noFill/>
          </a:ln>
        </p:spPr>
      </p:pic>
      <p:sp>
        <p:nvSpPr>
          <p:cNvPr id="209" name="Google Shape;209;g61bdd4b2ff_0_6"/>
          <p:cNvSpPr txBox="1"/>
          <p:nvPr/>
        </p:nvSpPr>
        <p:spPr>
          <a:xfrm>
            <a:off x="809926" y="469093"/>
            <a:ext cx="5041129" cy="5043034"/>
          </a:xfrm>
          <a:prstGeom prst="rect">
            <a:avLst/>
          </a:prstGeom>
          <a:noFill/>
          <a:ln>
            <a:noFill/>
          </a:ln>
        </p:spPr>
        <p:txBody>
          <a:bodyPr spcFirstLastPara="1" wrap="square" lIns="68684" tIns="68684" rIns="68684" bIns="68684" anchor="t" anchorCtr="0">
            <a:noAutofit/>
          </a:bodyPr>
          <a:lstStyle/>
          <a:p>
            <a:pPr lvl="0">
              <a:buClr>
                <a:schemeClr val="dk1"/>
              </a:buClr>
              <a:buSzPts val="400"/>
            </a:pPr>
            <a:r>
              <a:rPr lang="fi-FI" sz="1905" b="1">
                <a:solidFill>
                  <a:schemeClr val="dk1"/>
                </a:solidFill>
                <a:latin typeface="Gill Sans"/>
                <a:ea typeface="Gill Sans"/>
                <a:cs typeface="Gill Sans"/>
                <a:sym typeface="Gill Sans"/>
              </a:rPr>
              <a:t>Dialogit tulevaisuuden koulusta</a:t>
            </a: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900"/>
            </a:pP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LUKUOHJE: </a:t>
            </a:r>
            <a:endParaRPr sz="1482" b="1">
              <a:solidFill>
                <a:schemeClr val="dk1"/>
              </a:solidFill>
              <a:latin typeface="Gill Sans"/>
              <a:ea typeface="Gill Sans"/>
              <a:cs typeface="Gill Sans"/>
              <a:sym typeface="Gill Sans"/>
            </a:endParaRPr>
          </a:p>
          <a:p>
            <a:pPr>
              <a:buClr>
                <a:schemeClr val="dk1"/>
              </a:buClr>
              <a:buSzPts val="900"/>
            </a:pPr>
            <a:r>
              <a:rPr lang="fi-FI" sz="1482" b="1">
                <a:solidFill>
                  <a:schemeClr val="dk1"/>
                </a:solidFill>
                <a:latin typeface="Gill Sans"/>
                <a:ea typeface="Gill Sans"/>
                <a:cs typeface="Gill Sans"/>
                <a:sym typeface="Gill Sans"/>
              </a:rPr>
              <a:t>Oikealla sanoitus- ja ohjausvinkkejä ohjaajalle:</a:t>
            </a:r>
            <a:endParaRPr sz="3810"/>
          </a:p>
          <a:p>
            <a:pPr>
              <a:buClr>
                <a:schemeClr val="dk1"/>
              </a:buClr>
              <a:buSzPts val="900"/>
            </a:pPr>
            <a:r>
              <a:rPr lang="fi-FI" sz="1482">
                <a:solidFill>
                  <a:schemeClr val="dk1"/>
                </a:solidFill>
                <a:latin typeface="Gill Sans"/>
                <a:ea typeface="Gill Sans"/>
                <a:cs typeface="Gill Sans"/>
                <a:sym typeface="Gill Sans"/>
              </a:rPr>
              <a:t>Perusfontti - sano esimerkiksi näin</a:t>
            </a:r>
            <a:endParaRPr sz="3810"/>
          </a:p>
          <a:p>
            <a:pPr>
              <a:buClr>
                <a:schemeClr val="dk1"/>
              </a:buClr>
              <a:buSzPts val="400"/>
            </a:pPr>
            <a:r>
              <a:rPr lang="fi-FI" sz="1482" i="1">
                <a:solidFill>
                  <a:schemeClr val="dk1"/>
                </a:solidFill>
                <a:latin typeface="Gill Sans"/>
                <a:ea typeface="Gill Sans"/>
                <a:cs typeface="Gill Sans"/>
                <a:sym typeface="Gill Sans"/>
              </a:rPr>
              <a:t>Kursivoitu fontti - ohjaajalle apua keskusteluun</a:t>
            </a:r>
            <a:endParaRPr sz="3810"/>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endParaRPr sz="1482">
              <a:solidFill>
                <a:schemeClr val="dk1"/>
              </a:solidFill>
              <a:latin typeface="Gill Sans"/>
              <a:ea typeface="Gill Sans"/>
              <a:cs typeface="Gill Sans"/>
              <a:sym typeface="Gill Sans"/>
            </a:endParaRPr>
          </a:p>
          <a:p>
            <a:pPr>
              <a:buClr>
                <a:schemeClr val="dk1"/>
              </a:buClr>
              <a:buSzPts val="400"/>
            </a:pPr>
            <a:r>
              <a:rPr lang="fi-FI" sz="1482">
                <a:solidFill>
                  <a:schemeClr val="dk1"/>
                </a:solidFill>
                <a:latin typeface="Gill Sans"/>
                <a:ea typeface="Gill Sans"/>
                <a:cs typeface="Gill Sans"/>
                <a:sym typeface="Gill Sans"/>
              </a:rPr>
              <a:t>Min	Osio	Klo</a:t>
            </a:r>
            <a:endParaRPr sz="3810"/>
          </a:p>
          <a:p>
            <a:pPr>
              <a:buClr>
                <a:schemeClr val="dk1"/>
              </a:buClr>
              <a:buSzPts val="400"/>
            </a:pPr>
            <a:endParaRPr sz="1482">
              <a:solidFill>
                <a:srgbClr val="FF0000"/>
              </a:solidFill>
              <a:latin typeface="Gill Sans"/>
              <a:ea typeface="Gill Sans"/>
              <a:cs typeface="Gill Sans"/>
              <a:sym typeface="Gill Sans"/>
            </a:endParaRPr>
          </a:p>
          <a:p>
            <a:pPr>
              <a:buClr>
                <a:srgbClr val="000000"/>
              </a:buClr>
              <a:buSzPts val="900"/>
            </a:pPr>
            <a:r>
              <a:rPr lang="fi-FI" sz="1482" b="1">
                <a:solidFill>
                  <a:schemeClr val="dk1"/>
                </a:solidFill>
                <a:latin typeface="Gill Sans"/>
                <a:ea typeface="Gill Sans"/>
                <a:cs typeface="Gill Sans"/>
                <a:sym typeface="Gill Sans"/>
              </a:rPr>
              <a:t>15 	Aloitus, pelisäännöt, 	esittelykierros</a:t>
            </a:r>
            <a:endParaRPr lang="fi-FI" sz="1482" b="1">
              <a:solidFill>
                <a:srgbClr val="FF0000"/>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60 	Yhteinen keskustelu </a:t>
            </a:r>
          </a:p>
          <a:p>
            <a:pPr>
              <a:buClr>
                <a:srgbClr val="000000"/>
              </a:buClr>
              <a:buSzPts val="900"/>
            </a:pPr>
            <a:r>
              <a:rPr lang="fi-FI" sz="1482">
                <a:solidFill>
                  <a:schemeClr val="dk1"/>
                </a:solidFill>
                <a:latin typeface="Gill Sans"/>
                <a:ea typeface="Gill Sans"/>
                <a:cs typeface="Gill Sans"/>
                <a:sym typeface="Gill Sans"/>
              </a:rPr>
              <a:t>5 	Oivallusten kirjoittaminen</a:t>
            </a:r>
          </a:p>
          <a:p>
            <a:pPr>
              <a:buClr>
                <a:srgbClr val="000000"/>
              </a:buClr>
              <a:buSzPts val="900"/>
            </a:pPr>
            <a:r>
              <a:rPr lang="fi-FI" sz="1482">
                <a:solidFill>
                  <a:schemeClr val="dk1"/>
                </a:solidFill>
                <a:latin typeface="Gill Sans"/>
                <a:ea typeface="Gill Sans"/>
                <a:cs typeface="Gill Sans"/>
                <a:sym typeface="Gill Sans"/>
              </a:rPr>
              <a:t>5	Oivallusten kertominen</a:t>
            </a:r>
          </a:p>
          <a:p>
            <a:pPr>
              <a:buClr>
                <a:schemeClr val="dk1"/>
              </a:buClr>
              <a:buSzPts val="400"/>
            </a:pPr>
            <a:r>
              <a:rPr lang="fi-FI" sz="1482">
                <a:solidFill>
                  <a:schemeClr val="dk1"/>
                </a:solidFill>
                <a:latin typeface="Gill Sans"/>
                <a:ea typeface="Gill Sans"/>
                <a:cs typeface="Gill Sans"/>
                <a:sym typeface="Gill Sans"/>
              </a:rPr>
              <a:t>5	Kiitos, lopetus</a:t>
            </a:r>
          </a:p>
          <a:p>
            <a:pPr>
              <a:buClr>
                <a:schemeClr val="dk1"/>
              </a:buClr>
              <a:buSzPts val="400"/>
            </a:pPr>
            <a:endParaRPr lang="fi-FI" sz="1482">
              <a:solidFill>
                <a:schemeClr val="dk1"/>
              </a:solidFill>
              <a:latin typeface="Gill Sans"/>
              <a:ea typeface="Gill Sans"/>
              <a:cs typeface="Gill Sans"/>
              <a:sym typeface="Gill Sans"/>
            </a:endParaRPr>
          </a:p>
          <a:p>
            <a:pPr>
              <a:buClr>
                <a:srgbClr val="000000"/>
              </a:buClr>
              <a:buSzPts val="900"/>
            </a:pPr>
            <a:r>
              <a:rPr lang="fi-FI" sz="1482">
                <a:solidFill>
                  <a:schemeClr val="dk1"/>
                </a:solidFill>
                <a:latin typeface="Gill Sans"/>
                <a:ea typeface="Gill Sans"/>
                <a:cs typeface="Gill Sans"/>
                <a:sym typeface="Gill Sans"/>
              </a:rPr>
              <a:t>Yhteensä 90 min</a:t>
            </a:r>
            <a:endParaRPr lang="fi-FI" sz="1482">
              <a:solidFill>
                <a:schemeClr val="dk1"/>
              </a:solidFill>
              <a:latin typeface="Calibri"/>
              <a:ea typeface="Calibri"/>
              <a:cs typeface="Calibri"/>
              <a:sym typeface="Calibri"/>
            </a:endParaRPr>
          </a:p>
          <a:p>
            <a:pPr>
              <a:buClr>
                <a:srgbClr val="000000"/>
              </a:buClr>
              <a:buSzPts val="900"/>
            </a:pPr>
            <a:endParaRPr sz="1482">
              <a:solidFill>
                <a:schemeClr val="dk1"/>
              </a:solidFill>
              <a:latin typeface="Calibri"/>
              <a:ea typeface="Calibri"/>
              <a:cs typeface="Calibri"/>
              <a:sym typeface="Calibri"/>
            </a:endParaRPr>
          </a:p>
          <a:p>
            <a:pPr>
              <a:buClr>
                <a:schemeClr val="dk1"/>
              </a:buClr>
              <a:buSzPts val="400"/>
            </a:pPr>
            <a:endParaRPr sz="1482">
              <a:solidFill>
                <a:srgbClr val="FF0000"/>
              </a:solidFill>
              <a:latin typeface="Gill Sans"/>
              <a:ea typeface="Gill Sans"/>
              <a:cs typeface="Gill Sans"/>
              <a:sym typeface="Gill Sans"/>
            </a:endParaRPr>
          </a:p>
        </p:txBody>
      </p:sp>
      <p:sp>
        <p:nvSpPr>
          <p:cNvPr id="210" name="Google Shape;210;g61bdd4b2ff_0_6"/>
          <p:cNvSpPr txBox="1"/>
          <p:nvPr/>
        </p:nvSpPr>
        <p:spPr>
          <a:xfrm>
            <a:off x="6346944" y="446046"/>
            <a:ext cx="5035130" cy="5284662"/>
          </a:xfrm>
          <a:prstGeom prst="rect">
            <a:avLst/>
          </a:prstGeom>
          <a:noFill/>
          <a:ln>
            <a:noFill/>
          </a:ln>
        </p:spPr>
        <p:txBody>
          <a:bodyPr spcFirstLastPara="1" wrap="square" lIns="68684" tIns="68684" rIns="68684" bIns="68684" anchor="t" anchorCtr="0">
            <a:noAutofit/>
          </a:bodyPr>
          <a:lstStyle/>
          <a:p>
            <a:pPr algn="ctr">
              <a:buClr>
                <a:srgbClr val="000000"/>
              </a:buClr>
              <a:buSzPts val="900"/>
            </a:pPr>
            <a:r>
              <a:rPr lang="fi-FI" sz="1905" b="1">
                <a:solidFill>
                  <a:srgbClr val="000000"/>
                </a:solidFill>
                <a:latin typeface="Gill Sans"/>
                <a:ea typeface="Gill Sans"/>
                <a:cs typeface="Gill Sans"/>
                <a:sym typeface="Gill Sans"/>
              </a:rPr>
              <a:t>Ohjeita keskustelijoille </a:t>
            </a:r>
            <a:endParaRPr sz="1905" b="1">
              <a:solidFill>
                <a:srgbClr val="000000"/>
              </a:solidFill>
              <a:latin typeface="Gill Sans"/>
              <a:ea typeface="Gill Sans"/>
              <a:cs typeface="Gill Sans"/>
              <a:sym typeface="Gill Sans"/>
            </a:endParaRPr>
          </a:p>
          <a:p>
            <a:pPr>
              <a:buClr>
                <a:srgbClr val="000000"/>
              </a:buClr>
              <a:buSzPts val="600"/>
            </a:pPr>
            <a:endParaRPr sz="1270">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1050" b="0" i="0" u="none" strike="noStrike" cap="none">
                <a:solidFill>
                  <a:srgbClr val="000000"/>
                </a:solidFill>
                <a:latin typeface="Gill Sans"/>
                <a:ea typeface="Gill Sans"/>
                <a:cs typeface="Gill Sans"/>
                <a:sym typeface="Gill Sans"/>
              </a:rPr>
              <a:t>Pyritään tänään puhumaan omasta kokemuksesta. </a:t>
            </a:r>
            <a:r>
              <a:rPr lang="fi-FI" sz="1050" b="0" i="0" u="none" strike="noStrike" cap="none">
                <a:solidFill>
                  <a:schemeClr val="dk1"/>
                </a:solidFill>
                <a:latin typeface="Gill Sans"/>
                <a:ea typeface="Gill Sans"/>
                <a:cs typeface="Gill Sans"/>
                <a:sym typeface="Gill Sans"/>
              </a:rPr>
              <a:t>Puhutaan enemmän itsestä, kuin muista. Dialogissa ei ole tarkoitus vakuuttaa, voittaa tai väitellä. </a:t>
            </a:r>
          </a:p>
          <a:p>
            <a:pPr marL="0" marR="0" lvl="0" indent="0" algn="l" rtl="0">
              <a:lnSpc>
                <a:spcPct val="115000"/>
              </a:lnSpc>
              <a:spcBef>
                <a:spcPts val="0"/>
              </a:spcBef>
              <a:spcAft>
                <a:spcPts val="0"/>
              </a:spcAft>
              <a:buClr>
                <a:schemeClr val="dk1"/>
              </a:buClr>
              <a:buSzPts val="400"/>
              <a:buFont typeface="Arial"/>
              <a:buNone/>
            </a:pPr>
            <a:endParaRPr lang="fi-FI" sz="105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1050" b="0" i="0" u="none" strike="noStrike" cap="none">
                <a:solidFill>
                  <a:schemeClr val="dk1"/>
                </a:solidFill>
                <a:latin typeface="Gill Sans"/>
                <a:ea typeface="Gill Sans"/>
                <a:cs typeface="Gill Sans"/>
                <a:sym typeface="Gill Sans"/>
              </a:rPr>
              <a:t>Dialogin aikana ja sen jälkeen voi olla erilaisia näkemyksiä aiheesta, emme pyri yksimielisyyteen. </a:t>
            </a:r>
            <a:r>
              <a:rPr lang="fi-FI" sz="1050">
                <a:solidFill>
                  <a:schemeClr val="dk1"/>
                </a:solidFill>
                <a:latin typeface="Gill Sans"/>
                <a:ea typeface="Gill Sans"/>
                <a:cs typeface="Gill Sans"/>
                <a:sym typeface="Gill Sans"/>
              </a:rPr>
              <a:t>L</a:t>
            </a:r>
            <a:r>
              <a:rPr lang="fi-FI" sz="1050" b="0" i="0" u="none" strike="noStrike" cap="none">
                <a:solidFill>
                  <a:schemeClr val="dk1"/>
                </a:solidFill>
                <a:latin typeface="Gill Sans"/>
                <a:ea typeface="Gill Sans"/>
                <a:cs typeface="Gill Sans"/>
                <a:sym typeface="Gill Sans"/>
              </a:rPr>
              <a:t>opuksi pohditaan, mitä olemme oppineet tai oivaltaneet keskustelun aikana.</a:t>
            </a:r>
          </a:p>
          <a:p>
            <a:pPr marL="0" marR="0" lvl="0" indent="0" algn="l" rtl="0">
              <a:lnSpc>
                <a:spcPct val="115000"/>
              </a:lnSpc>
              <a:spcBef>
                <a:spcPts val="0"/>
              </a:spcBef>
              <a:spcAft>
                <a:spcPts val="0"/>
              </a:spcAft>
              <a:buClr>
                <a:schemeClr val="dk1"/>
              </a:buClr>
              <a:buSzPts val="400"/>
              <a:buFont typeface="Arial"/>
              <a:buNone/>
            </a:pPr>
            <a:endParaRPr lang="fi-FI" sz="105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1050" b="0" i="0" u="none" strike="noStrike" cap="none">
                <a:solidFill>
                  <a:srgbClr val="000000"/>
                </a:solidFill>
                <a:latin typeface="Gill Sans"/>
                <a:ea typeface="Gill Sans"/>
                <a:cs typeface="Gill Sans"/>
                <a:sym typeface="Gill Sans"/>
              </a:rPr>
              <a:t>Emme ole tekemässä päätöksiä tai etsimässä ratkaisuja, mutta sellaisia voi toki nousta esiin. Voimme jutella rauhassa, ja </a:t>
            </a:r>
            <a:r>
              <a:rPr lang="fi-FI" sz="1050" b="0" i="0" u="none" strike="noStrike" cap="none">
                <a:solidFill>
                  <a:schemeClr val="dk1"/>
                </a:solidFill>
                <a:latin typeface="Gill Sans"/>
                <a:ea typeface="Gill Sans"/>
                <a:cs typeface="Gill Sans"/>
                <a:sym typeface="Gill Sans"/>
              </a:rPr>
              <a:t>keskustelu käydään luottamuksellisesti.</a:t>
            </a:r>
          </a:p>
          <a:p>
            <a:pPr marL="0" marR="0" lvl="0" indent="0" algn="l" rtl="0">
              <a:lnSpc>
                <a:spcPct val="115000"/>
              </a:lnSpc>
              <a:spcBef>
                <a:spcPts val="0"/>
              </a:spcBef>
              <a:spcAft>
                <a:spcPts val="0"/>
              </a:spcAft>
              <a:buClr>
                <a:schemeClr val="dk1"/>
              </a:buClr>
              <a:buSzPts val="400"/>
              <a:buFont typeface="Arial"/>
              <a:buNone/>
            </a:pPr>
            <a:endParaRPr lang="fi-FI" sz="1050" b="0" i="0" u="none" strike="noStrike" cap="none">
              <a:solidFill>
                <a:schemeClr val="dk1"/>
              </a:solidFill>
              <a:latin typeface="Gill Sans"/>
              <a:ea typeface="Gill Sans"/>
              <a:cs typeface="Gill Sans"/>
              <a:sym typeface="Gill Sans"/>
            </a:endParaRPr>
          </a:p>
          <a:p>
            <a:pPr>
              <a:lnSpc>
                <a:spcPct val="115000"/>
              </a:lnSpc>
              <a:buClr>
                <a:schemeClr val="dk1"/>
              </a:buClr>
              <a:buSzPts val="400"/>
            </a:pPr>
            <a:endParaRPr sz="1270">
              <a:solidFill>
                <a:schemeClr val="dk1"/>
              </a:solidFill>
              <a:latin typeface="Gill Sans"/>
              <a:ea typeface="Gill Sans"/>
              <a:cs typeface="Gill Sans"/>
              <a:sym typeface="Gill Sans"/>
            </a:endParaRPr>
          </a:p>
          <a:p>
            <a:pPr marL="2902585" indent="967105">
              <a:buClr>
                <a:schemeClr val="dk1"/>
              </a:buClr>
              <a:buSzPts val="400"/>
            </a:pPr>
            <a:r>
              <a:rPr lang="fi-FI" sz="1482" b="1">
                <a:solidFill>
                  <a:srgbClr val="000000"/>
                </a:solidFill>
                <a:latin typeface="Gill Sans"/>
                <a:ea typeface="Gill Sans"/>
                <a:cs typeface="Gill Sans"/>
                <a:sym typeface="Gill Sans"/>
              </a:rPr>
              <a:t>2 min</a:t>
            </a:r>
            <a:endParaRPr sz="1482" b="1">
              <a:solidFill>
                <a:srgbClr val="000000"/>
              </a:solidFill>
              <a:latin typeface="Gill Sans"/>
              <a:ea typeface="Gill Sans"/>
              <a:cs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600"/>
            </a:pPr>
            <a:endParaRPr sz="1482">
              <a:solidFill>
                <a:srgbClr val="000000"/>
              </a:solidFill>
              <a:latin typeface="Gill Sans"/>
              <a:ea typeface="Gill Sans"/>
              <a:cs typeface="Gill Sans"/>
              <a:sym typeface="Gill Sans"/>
            </a:endParaRPr>
          </a:p>
          <a:p>
            <a:pPr>
              <a:buClr>
                <a:srgbClr val="000000"/>
              </a:buClr>
              <a:buSzPts val="500"/>
            </a:pPr>
            <a:endParaRPr sz="1482">
              <a:solidFill>
                <a:srgbClr val="000000"/>
              </a:solidFill>
              <a:latin typeface="Gill Sans"/>
              <a:ea typeface="Gill Sans"/>
              <a:cs typeface="Gill Sans"/>
              <a:sym typeface="Gill Sans"/>
            </a:endParaRPr>
          </a:p>
        </p:txBody>
      </p:sp>
      <p:cxnSp>
        <p:nvCxnSpPr>
          <p:cNvPr id="211" name="Google Shape;211;g61bdd4b2ff_0_6"/>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extLst>
      <p:ext uri="{BB962C8B-B14F-4D97-AF65-F5344CB8AC3E}">
        <p14:creationId xmlns:p14="http://schemas.microsoft.com/office/powerpoint/2010/main" val="189636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1bdd4b2ff_0_523"/>
          <p:cNvSpPr txBox="1"/>
          <p:nvPr/>
        </p:nvSpPr>
        <p:spPr>
          <a:xfrm>
            <a:off x="897978" y="685199"/>
            <a:ext cx="4877938" cy="4493774"/>
          </a:xfrm>
          <a:prstGeom prst="rect">
            <a:avLst/>
          </a:prstGeom>
          <a:noFill/>
          <a:ln>
            <a:noFill/>
          </a:ln>
        </p:spPr>
        <p:txBody>
          <a:bodyPr spcFirstLastPara="1" wrap="square" lIns="68684" tIns="68684" rIns="68684" bIns="68684" anchor="t" anchorCtr="0">
            <a:noAutofit/>
          </a:bodyPr>
          <a:lstStyle/>
          <a:p>
            <a:pPr>
              <a:buClr>
                <a:srgbClr val="000000"/>
              </a:buClr>
              <a:buSzPts val="900"/>
            </a:pPr>
            <a:r>
              <a:rPr lang="fi-FI" sz="1905" b="1">
                <a:solidFill>
                  <a:srgbClr val="000000"/>
                </a:solidFill>
                <a:latin typeface="Gill Sans"/>
                <a:ea typeface="Gill Sans"/>
                <a:cs typeface="Gill Sans"/>
                <a:sym typeface="Gill Sans"/>
              </a:rPr>
              <a:t>Rakentavan keskustelun pelisäännöt</a:t>
            </a:r>
            <a:endParaRPr sz="1905" b="1">
              <a:solidFill>
                <a:srgbClr val="000000"/>
              </a:solidFill>
              <a:latin typeface="Gill Sans"/>
              <a:ea typeface="Gill Sans"/>
              <a:cs typeface="Gill Sans"/>
              <a:sym typeface="Gill Sans"/>
            </a:endParaRPr>
          </a:p>
          <a:p>
            <a:pPr>
              <a:buClr>
                <a:srgbClr val="000000"/>
              </a:buClr>
              <a:buSzPts val="900"/>
            </a:pPr>
            <a:endParaRPr sz="1905">
              <a:solidFill>
                <a:srgbClr val="000000"/>
              </a:solidFill>
              <a:latin typeface="Gill Sans"/>
              <a:ea typeface="Gill Sans"/>
              <a:cs typeface="Gill Sans"/>
              <a:sym typeface="Gill Sans"/>
            </a:endParaRPr>
          </a:p>
          <a:p>
            <a:pPr>
              <a:buClr>
                <a:srgbClr val="000000"/>
              </a:buClr>
              <a:buSzPts val="900"/>
            </a:pPr>
            <a:endParaRPr sz="1905">
              <a:solidFill>
                <a:srgbClr val="000000"/>
              </a:solidFill>
              <a:latin typeface="Gill Sans"/>
              <a:ea typeface="Gill Sans"/>
              <a:cs typeface="Gill Sans"/>
              <a:sym typeface="Gill Sans"/>
            </a:endParaRPr>
          </a:p>
          <a:p>
            <a:pPr marL="53762">
              <a:buClr>
                <a:srgbClr val="000000"/>
              </a:buClr>
              <a:buSzPts val="900"/>
            </a:pPr>
            <a:r>
              <a:rPr lang="fi-FI" sz="1482" b="1">
                <a:solidFill>
                  <a:schemeClr val="dk1"/>
                </a:solidFill>
                <a:latin typeface="Gill Sans"/>
                <a:ea typeface="Gill Sans"/>
                <a:cs typeface="Gill Sans"/>
                <a:sym typeface="Gill Sans"/>
              </a:rPr>
              <a:t>1. Kuuntele </a:t>
            </a:r>
            <a:r>
              <a:rPr lang="fi-FI" sz="1482">
                <a:solidFill>
                  <a:schemeClr val="dk1"/>
                </a:solidFill>
                <a:latin typeface="Gill Sans"/>
                <a:ea typeface="Gill Sans"/>
                <a:cs typeface="Gill Sans"/>
                <a:sym typeface="Gill Sans"/>
              </a:rPr>
              <a:t>toisia, älä keskeytä tai käynnistä sivukeskusteluja.</a:t>
            </a:r>
            <a:endParaRPr sz="1482">
              <a:solidFill>
                <a:schemeClr val="dk1"/>
              </a:solidFill>
              <a:latin typeface="Gill Sans"/>
              <a:ea typeface="Gill Sans"/>
              <a:cs typeface="Gill Sans"/>
              <a:sym typeface="Gill Sans"/>
            </a:endParaRPr>
          </a:p>
          <a:p>
            <a:pPr>
              <a:buClr>
                <a:srgbClr val="000000"/>
              </a:buClr>
              <a:buSzPts val="900"/>
            </a:pPr>
            <a:endParaRPr sz="1482">
              <a:solidFill>
                <a:schemeClr val="dk1"/>
              </a:solidFill>
              <a:latin typeface="Gill Sans"/>
              <a:ea typeface="Gill Sans"/>
              <a:cs typeface="Gill Sans"/>
              <a:sym typeface="Gill Sans"/>
            </a:endParaRPr>
          </a:p>
          <a:p>
            <a:pPr marL="53762">
              <a:buClr>
                <a:srgbClr val="000000"/>
              </a:buClr>
              <a:buSzPts val="900"/>
            </a:pPr>
            <a:r>
              <a:rPr lang="fi-FI" sz="1482" b="1">
                <a:solidFill>
                  <a:schemeClr val="dk1"/>
                </a:solidFill>
                <a:latin typeface="Gill Sans"/>
                <a:ea typeface="Gill Sans"/>
                <a:cs typeface="Gill Sans"/>
                <a:sym typeface="Gill Sans"/>
              </a:rPr>
              <a:t>2. Liity</a:t>
            </a:r>
            <a:r>
              <a:rPr lang="fi-FI" sz="1482">
                <a:solidFill>
                  <a:schemeClr val="dk1"/>
                </a:solidFill>
                <a:latin typeface="Gill Sans"/>
                <a:ea typeface="Gill Sans"/>
                <a:cs typeface="Gill Sans"/>
                <a:sym typeface="Gill Sans"/>
              </a:rPr>
              <a:t> toisten puheeseen ja käytä arkikieltä.</a:t>
            </a:r>
            <a:endParaRPr sz="1482">
              <a:solidFill>
                <a:schemeClr val="dk1"/>
              </a:solidFill>
              <a:latin typeface="Gill Sans"/>
              <a:ea typeface="Gill Sans"/>
              <a:cs typeface="Gill Sans"/>
              <a:sym typeface="Gill Sans"/>
            </a:endParaRPr>
          </a:p>
          <a:p>
            <a:pPr>
              <a:buClr>
                <a:srgbClr val="000000"/>
              </a:buClr>
              <a:buSzPts val="900"/>
            </a:pPr>
            <a:endParaRPr sz="1482">
              <a:solidFill>
                <a:schemeClr val="dk1"/>
              </a:solidFill>
              <a:latin typeface="Gill Sans"/>
              <a:ea typeface="Gill Sans"/>
              <a:cs typeface="Gill Sans"/>
              <a:sym typeface="Gill Sans"/>
            </a:endParaRPr>
          </a:p>
          <a:p>
            <a:pPr marL="53762">
              <a:buClr>
                <a:srgbClr val="000000"/>
              </a:buClr>
              <a:buSzPts val="900"/>
            </a:pPr>
            <a:r>
              <a:rPr lang="fi-FI" sz="1482" b="1">
                <a:solidFill>
                  <a:schemeClr val="dk1"/>
                </a:solidFill>
                <a:latin typeface="Gill Sans"/>
                <a:ea typeface="Gill Sans"/>
                <a:cs typeface="Gill Sans"/>
                <a:sym typeface="Gill Sans"/>
              </a:rPr>
              <a:t>3. Kerro </a:t>
            </a:r>
            <a:r>
              <a:rPr lang="fi-FI" sz="1482">
                <a:solidFill>
                  <a:schemeClr val="dk1"/>
                </a:solidFill>
                <a:latin typeface="Gill Sans"/>
                <a:ea typeface="Gill Sans"/>
                <a:cs typeface="Gill Sans"/>
                <a:sym typeface="Gill Sans"/>
              </a:rPr>
              <a:t>omasta kokemuksesta.</a:t>
            </a:r>
            <a:endParaRPr sz="1482">
              <a:solidFill>
                <a:schemeClr val="dk1"/>
              </a:solidFill>
              <a:latin typeface="Gill Sans"/>
              <a:ea typeface="Gill Sans"/>
              <a:cs typeface="Gill Sans"/>
              <a:sym typeface="Gill Sans"/>
            </a:endParaRPr>
          </a:p>
          <a:p>
            <a:pPr>
              <a:buClr>
                <a:srgbClr val="000000"/>
              </a:buClr>
              <a:buSzPts val="900"/>
            </a:pPr>
            <a:endParaRPr sz="1482">
              <a:solidFill>
                <a:schemeClr val="dk1"/>
              </a:solidFill>
              <a:latin typeface="Gill Sans"/>
              <a:ea typeface="Gill Sans"/>
              <a:cs typeface="Gill Sans"/>
              <a:sym typeface="Gill Sans"/>
            </a:endParaRPr>
          </a:p>
          <a:p>
            <a:pPr marL="53762">
              <a:buClr>
                <a:srgbClr val="000000"/>
              </a:buClr>
              <a:buSzPts val="900"/>
            </a:pPr>
            <a:r>
              <a:rPr lang="fi-FI" sz="1482" b="1">
                <a:solidFill>
                  <a:schemeClr val="dk1"/>
                </a:solidFill>
                <a:latin typeface="Gill Sans"/>
                <a:ea typeface="Gill Sans"/>
                <a:cs typeface="Gill Sans"/>
                <a:sym typeface="Gill Sans"/>
              </a:rPr>
              <a:t>4. Puhuttele</a:t>
            </a:r>
            <a:r>
              <a:rPr lang="fi-FI" sz="1482">
                <a:solidFill>
                  <a:schemeClr val="dk1"/>
                </a:solidFill>
                <a:latin typeface="Gill Sans"/>
                <a:ea typeface="Gill Sans"/>
                <a:cs typeface="Gill Sans"/>
                <a:sym typeface="Gill Sans"/>
              </a:rPr>
              <a:t> muita suoraan ja kysy heidän näkemyksiään.</a:t>
            </a:r>
            <a:endParaRPr sz="1482">
              <a:solidFill>
                <a:schemeClr val="dk1"/>
              </a:solidFill>
              <a:latin typeface="Gill Sans"/>
              <a:ea typeface="Gill Sans"/>
              <a:cs typeface="Gill Sans"/>
              <a:sym typeface="Gill Sans"/>
            </a:endParaRPr>
          </a:p>
          <a:p>
            <a:pPr marL="349451">
              <a:buClr>
                <a:srgbClr val="000000"/>
              </a:buClr>
              <a:buSzPts val="900"/>
            </a:pPr>
            <a:endParaRPr sz="1482">
              <a:solidFill>
                <a:schemeClr val="dk1"/>
              </a:solidFill>
              <a:latin typeface="Gill Sans"/>
              <a:ea typeface="Gill Sans"/>
              <a:cs typeface="Gill Sans"/>
              <a:sym typeface="Gill Sans"/>
            </a:endParaRPr>
          </a:p>
          <a:p>
            <a:pPr marL="53762">
              <a:buClr>
                <a:srgbClr val="000000"/>
              </a:buClr>
              <a:buSzPts val="900"/>
            </a:pPr>
            <a:r>
              <a:rPr lang="fi-FI" sz="1482" b="1">
                <a:solidFill>
                  <a:schemeClr val="dk1"/>
                </a:solidFill>
                <a:latin typeface="Gill Sans"/>
                <a:ea typeface="Gill Sans"/>
                <a:cs typeface="Gill Sans"/>
                <a:sym typeface="Gill Sans"/>
              </a:rPr>
              <a:t>5. Ole läsnä</a:t>
            </a:r>
            <a:r>
              <a:rPr lang="fi-FI" sz="1482">
                <a:solidFill>
                  <a:schemeClr val="dk1"/>
                </a:solidFill>
                <a:latin typeface="Gill Sans"/>
                <a:ea typeface="Gill Sans"/>
                <a:cs typeface="Gill Sans"/>
                <a:sym typeface="Gill Sans"/>
              </a:rPr>
              <a:t> ja </a:t>
            </a:r>
            <a:r>
              <a:rPr lang="fi-FI" sz="1482" b="1">
                <a:solidFill>
                  <a:schemeClr val="dk1"/>
                </a:solidFill>
                <a:latin typeface="Gill Sans"/>
                <a:ea typeface="Gill Sans"/>
                <a:cs typeface="Gill Sans"/>
                <a:sym typeface="Gill Sans"/>
              </a:rPr>
              <a:t>kunnioita</a:t>
            </a:r>
            <a:r>
              <a:rPr lang="fi-FI" sz="1482">
                <a:solidFill>
                  <a:schemeClr val="dk1"/>
                </a:solidFill>
                <a:latin typeface="Gill Sans"/>
                <a:ea typeface="Gill Sans"/>
                <a:cs typeface="Gill Sans"/>
                <a:sym typeface="Gill Sans"/>
              </a:rPr>
              <a:t> toisia sekä luottamuksen ilmapiiriä.</a:t>
            </a:r>
            <a:endParaRPr sz="1482">
              <a:solidFill>
                <a:schemeClr val="dk1"/>
              </a:solidFill>
              <a:latin typeface="Gill Sans"/>
              <a:ea typeface="Gill Sans"/>
              <a:cs typeface="Gill Sans"/>
              <a:sym typeface="Gill Sans"/>
            </a:endParaRPr>
          </a:p>
          <a:p>
            <a:pPr>
              <a:buClr>
                <a:srgbClr val="000000"/>
              </a:buClr>
              <a:buSzPts val="900"/>
            </a:pPr>
            <a:endParaRPr sz="1482">
              <a:solidFill>
                <a:schemeClr val="dk1"/>
              </a:solidFill>
              <a:latin typeface="Gill Sans"/>
              <a:ea typeface="Gill Sans"/>
              <a:cs typeface="Gill Sans"/>
              <a:sym typeface="Gill Sans"/>
            </a:endParaRPr>
          </a:p>
          <a:p>
            <a:pPr marL="53762">
              <a:buClr>
                <a:srgbClr val="000000"/>
              </a:buClr>
              <a:buSzPts val="900"/>
            </a:pPr>
            <a:r>
              <a:rPr lang="fi-FI" sz="1482" b="1">
                <a:solidFill>
                  <a:schemeClr val="dk1"/>
                </a:solidFill>
                <a:latin typeface="Gill Sans"/>
                <a:ea typeface="Gill Sans"/>
                <a:cs typeface="Gill Sans"/>
                <a:sym typeface="Gill Sans"/>
              </a:rPr>
              <a:t>6. Etsi ja kokoa</a:t>
            </a:r>
            <a:r>
              <a:rPr lang="fi-FI" sz="1482">
                <a:solidFill>
                  <a:schemeClr val="dk1"/>
                </a:solidFill>
                <a:latin typeface="Gill Sans"/>
                <a:ea typeface="Gill Sans"/>
                <a:cs typeface="Gill Sans"/>
                <a:sym typeface="Gill Sans"/>
              </a:rPr>
              <a:t>. Työstä rohkeasti esiin tulevia ristiriitoja ja etsi piiloon jääneitä asioita.</a:t>
            </a:r>
            <a:endParaRPr sz="1482">
              <a:solidFill>
                <a:schemeClr val="dk1"/>
              </a:solidFill>
              <a:latin typeface="Gill Sans"/>
              <a:ea typeface="Gill Sans"/>
              <a:cs typeface="Gill Sans"/>
              <a:sym typeface="Gill Sans"/>
            </a:endParaRPr>
          </a:p>
        </p:txBody>
      </p:sp>
      <p:sp>
        <p:nvSpPr>
          <p:cNvPr id="218" name="Google Shape;218;g61bdd4b2ff_0_523"/>
          <p:cNvSpPr txBox="1"/>
          <p:nvPr/>
        </p:nvSpPr>
        <p:spPr>
          <a:xfrm>
            <a:off x="6417249" y="307067"/>
            <a:ext cx="5060813" cy="6253311"/>
          </a:xfrm>
          <a:prstGeom prst="rect">
            <a:avLst/>
          </a:prstGeom>
          <a:noFill/>
          <a:ln>
            <a:noFill/>
          </a:ln>
        </p:spPr>
        <p:txBody>
          <a:bodyPr spcFirstLastPara="1" wrap="square" lIns="68684" tIns="68684" rIns="68684" bIns="68684" anchor="t" anchorCtr="0">
            <a:noAutofit/>
          </a:bodyPr>
          <a:lstStyle/>
          <a:p>
            <a:pPr>
              <a:lnSpc>
                <a:spcPct val="115000"/>
              </a:lnSpc>
              <a:buClr>
                <a:srgbClr val="000000"/>
              </a:buClr>
              <a:buSzPts val="700"/>
            </a:pPr>
            <a:r>
              <a:rPr lang="fi-FI" sz="1600">
                <a:solidFill>
                  <a:schemeClr val="dk1"/>
                </a:solidFill>
                <a:latin typeface="Gill Sans"/>
                <a:ea typeface="Gill Sans"/>
                <a:cs typeface="Gill Sans"/>
                <a:sym typeface="Gill Sans"/>
              </a:rPr>
              <a:t>Keskustelussa käytetään Rakentavan keskustelun pelisääntöjä, käydään ne vielä lyhyesti läpi…</a:t>
            </a:r>
            <a:endParaRPr lang="fi-FI" sz="1400">
              <a:solidFill>
                <a:schemeClr val="dk1"/>
              </a:solidFill>
              <a:latin typeface="Gill Sans"/>
              <a:ea typeface="Gill Sans"/>
              <a:cs typeface="Gill Sans"/>
              <a:sym typeface="Gill Sans"/>
            </a:endParaRPr>
          </a:p>
          <a:p>
            <a:pPr>
              <a:lnSpc>
                <a:spcPct val="115000"/>
              </a:lnSpc>
              <a:buClr>
                <a:srgbClr val="000000"/>
              </a:buClr>
              <a:buSzPts val="700"/>
            </a:pPr>
            <a:endParaRPr lang="fi-FI" sz="1400">
              <a:solidFill>
                <a:schemeClr val="dk1"/>
              </a:solidFill>
              <a:latin typeface="Gill Sans"/>
              <a:ea typeface="Gill Sans"/>
              <a:cs typeface="Gill Sans"/>
              <a:sym typeface="Gill Sans"/>
            </a:endParaRPr>
          </a:p>
          <a:p>
            <a:pPr marL="967105" indent="-577850" algn="just">
              <a:buClr>
                <a:srgbClr val="000000"/>
              </a:buClr>
              <a:buSzPts val="700"/>
              <a:buFont typeface="Gill Sans"/>
              <a:buChar char="➔"/>
            </a:pPr>
            <a:r>
              <a:rPr lang="fi-FI" sz="1600" i="1">
                <a:solidFill>
                  <a:srgbClr val="000000"/>
                </a:solidFill>
                <a:latin typeface="Gill Sans"/>
                <a:ea typeface="Gill Sans"/>
                <a:cs typeface="Gill Sans"/>
                <a:sym typeface="Gill Sans"/>
              </a:rPr>
              <a:t>Ohjaaja kertaa läpi kuusi pelisääntöä, jotka löytyvät vasemmalta. NÄYTÄ SÄÄNTÖJÄ RUUDULLA. </a:t>
            </a:r>
            <a:endParaRPr lang="fi-FI" sz="1600" i="1">
              <a:solidFill>
                <a:srgbClr val="000000"/>
              </a:solidFill>
              <a:latin typeface="Gill Sans"/>
              <a:ea typeface="Gill Sans"/>
              <a:cs typeface="Gill Sans"/>
            </a:endParaRPr>
          </a:p>
          <a:p>
            <a:pPr algn="just">
              <a:buClr>
                <a:srgbClr val="000000"/>
              </a:buClr>
              <a:buSzPts val="600"/>
            </a:pPr>
            <a:endParaRPr lang="fi-FI" sz="1400" i="1">
              <a:solidFill>
                <a:srgbClr val="FF0000"/>
              </a:solidFill>
              <a:latin typeface="Gill Sans"/>
              <a:ea typeface="Gill Sans"/>
              <a:cs typeface="Gill Sans"/>
              <a:sym typeface="Gill Sans"/>
            </a:endParaRPr>
          </a:p>
          <a:p>
            <a:pPr algn="just">
              <a:buClr>
                <a:srgbClr val="000000"/>
              </a:buClr>
              <a:buSzPts val="600"/>
            </a:pPr>
            <a:r>
              <a:rPr lang="fi-FI" sz="1400" i="1">
                <a:solidFill>
                  <a:schemeClr val="dk1"/>
                </a:solidFill>
                <a:highlight>
                  <a:srgbClr val="FFFFFF"/>
                </a:highlight>
                <a:latin typeface="Gill Sans"/>
                <a:ea typeface="Gill Sans"/>
                <a:cs typeface="Gill Sans"/>
                <a:sym typeface="Gill Sans"/>
              </a:rPr>
              <a:t>1. Annetaan jokaiselle mahdollisuus rauhassa kertoa omista näkemyksistään. </a:t>
            </a:r>
          </a:p>
          <a:p>
            <a:pPr algn="just">
              <a:buClr>
                <a:srgbClr val="000000"/>
              </a:buClr>
              <a:buSzPts val="600"/>
            </a:pPr>
            <a:r>
              <a:rPr lang="fi-FI" sz="1400" i="1">
                <a:solidFill>
                  <a:schemeClr val="dk1"/>
                </a:solidFill>
                <a:latin typeface="Gill Sans"/>
                <a:ea typeface="Gill Sans"/>
                <a:cs typeface="Gill Sans"/>
                <a:sym typeface="Gill Sans"/>
              </a:rPr>
              <a:t>2. </a:t>
            </a:r>
            <a:r>
              <a:rPr lang="fi-FI" sz="1400" i="1">
                <a:latin typeface="Gill Sans"/>
                <a:ea typeface="Gill Sans"/>
                <a:cs typeface="Gill Sans"/>
                <a:sym typeface="Gill Sans"/>
              </a:rPr>
              <a:t>Liittyminen toisten puheeseen tarkoittaa, että kuunnellaan toisiamme ja viitataan omissa puheenvuoroissa siihen, mitä toiset sanoivat. </a:t>
            </a:r>
            <a:r>
              <a:rPr lang="fi-FI" sz="1400" i="1">
                <a:solidFill>
                  <a:schemeClr val="dk1"/>
                </a:solidFill>
                <a:latin typeface="Gill Sans"/>
                <a:ea typeface="Gill Sans"/>
                <a:cs typeface="Gill Sans"/>
                <a:sym typeface="Gill Sans"/>
              </a:rPr>
              <a:t>Käytä arkikieltä - vältetään erikoistermejä. </a:t>
            </a:r>
          </a:p>
          <a:p>
            <a:pPr algn="just">
              <a:buClr>
                <a:srgbClr val="000000"/>
              </a:buClr>
              <a:buSzPts val="650"/>
            </a:pPr>
            <a:r>
              <a:rPr lang="fi-FI" sz="1400" i="1">
                <a:solidFill>
                  <a:schemeClr val="dk1"/>
                </a:solidFill>
                <a:latin typeface="Gill Sans"/>
                <a:ea typeface="Gill Sans"/>
                <a:cs typeface="Gill Sans"/>
                <a:sym typeface="Gill Sans"/>
              </a:rPr>
              <a:t>3. Jaamme omia kokemuksia tästä aiheesta. Voit jatkaa toisen kokemuksesta ja kertoa, miten oma kokemuksesi on samanlainen tai erilainen. </a:t>
            </a:r>
          </a:p>
          <a:p>
            <a:pPr algn="just">
              <a:buClr>
                <a:srgbClr val="000000"/>
              </a:buClr>
              <a:buSzPts val="650"/>
            </a:pPr>
            <a:r>
              <a:rPr lang="fi-FI" sz="1400" i="1">
                <a:solidFill>
                  <a:schemeClr val="dk1"/>
                </a:solidFill>
                <a:latin typeface="Gill Sans"/>
                <a:ea typeface="Gill Sans"/>
                <a:cs typeface="Gill Sans"/>
                <a:sym typeface="Gill Sans"/>
              </a:rPr>
              <a:t>4. Voit puhutella muita suoraan ja kysyä kysymyksiä  heiltä, jos haluat </a:t>
            </a:r>
          </a:p>
          <a:p>
            <a:pPr algn="just">
              <a:buClr>
                <a:srgbClr val="000000"/>
              </a:buClr>
              <a:buSzPts val="650"/>
            </a:pPr>
            <a:r>
              <a:rPr lang="fi-FI" sz="1400" i="1">
                <a:solidFill>
                  <a:schemeClr val="dk1"/>
                </a:solidFill>
                <a:latin typeface="Gill Sans"/>
                <a:ea typeface="Gill Sans"/>
                <a:cs typeface="Gill Sans"/>
                <a:sym typeface="Gill Sans"/>
              </a:rPr>
              <a:t>5. </a:t>
            </a:r>
            <a:r>
              <a:rPr lang="fi-FI" sz="1400" i="1">
                <a:latin typeface="Gill Sans"/>
                <a:ea typeface="Gill Sans"/>
                <a:cs typeface="Gill Sans"/>
                <a:sym typeface="Gill Sans"/>
              </a:rPr>
              <a:t>Keskitytään tähän hetkeen. Jätetään kännykkä, some ja muut huomiota hajottavat sovellukset tämän keskustelun ajaksi. Keskustelemme tänään myös luottamuksellisesti. Voit mielellään kertoa, että olet ollut mukana tässä keskustelussa, mutta siteeraa toisia vain heidän luvallaan.</a:t>
            </a:r>
          </a:p>
          <a:p>
            <a:pPr algn="just">
              <a:buClr>
                <a:srgbClr val="000000"/>
              </a:buClr>
              <a:buSzPts val="650"/>
            </a:pPr>
            <a:r>
              <a:rPr lang="fi-FI" sz="1400" i="1">
                <a:latin typeface="Gill Sans"/>
                <a:ea typeface="Gill Sans"/>
                <a:cs typeface="Gill Sans"/>
                <a:sym typeface="Gill Sans"/>
              </a:rPr>
              <a:t>6. Jos mieleesi tulee jotain, mikä poikkeaa aikaisemmin puhutusta, tuo se rohkeasti esille. Se rikastuttaa keskustelua ja auttaa meitä ymmärtämään päivän teemaa paremmin. </a:t>
            </a:r>
          </a:p>
          <a:p>
            <a:pPr marL="967105" algn="just">
              <a:buClr>
                <a:srgbClr val="000000"/>
              </a:buClr>
              <a:buSzPts val="700"/>
            </a:pPr>
            <a:endParaRPr lang="fi-FI" sz="1400" i="1">
              <a:solidFill>
                <a:srgbClr val="000000"/>
              </a:solidFill>
              <a:latin typeface="Gill Sans"/>
              <a:ea typeface="Gill Sans"/>
              <a:cs typeface="Gill Sans"/>
            </a:endParaRPr>
          </a:p>
          <a:p>
            <a:pPr algn="just">
              <a:lnSpc>
                <a:spcPct val="115000"/>
              </a:lnSpc>
              <a:buClr>
                <a:srgbClr val="000000"/>
              </a:buClr>
              <a:buSzPts val="700"/>
            </a:pPr>
            <a:r>
              <a:rPr lang="fi-FI" sz="1400">
                <a:latin typeface="Gill Sans"/>
                <a:ea typeface="Gill Sans"/>
                <a:cs typeface="Gill Sans"/>
                <a:sym typeface="Gill Sans"/>
              </a:rPr>
              <a:t>Sitoudummeko yhdessä näihin pelisääntöihin? </a:t>
            </a:r>
            <a:r>
              <a:rPr lang="fi-FI" sz="1400">
                <a:latin typeface="Gill Sans"/>
                <a:cs typeface="Gill Sans"/>
              </a:rPr>
              <a:t>Sopiiko, että minä tarvittaessa keskeytän ja rajaan puheenvuoroja? </a:t>
            </a:r>
            <a:r>
              <a:rPr lang="fi-FI" sz="1400">
                <a:latin typeface="Gill Sans"/>
                <a:ea typeface="Gill Sans"/>
                <a:cs typeface="Gill Sans"/>
                <a:sym typeface="Gill Sans"/>
              </a:rPr>
              <a:t>Hyvä, jatketaan!</a:t>
            </a:r>
          </a:p>
          <a:p>
            <a:pPr marL="2902585" indent="967105" algn="just">
              <a:lnSpc>
                <a:spcPct val="115000"/>
              </a:lnSpc>
              <a:buClr>
                <a:srgbClr val="000000"/>
              </a:buClr>
              <a:buSzPts val="900"/>
            </a:pPr>
            <a:r>
              <a:rPr lang="fi-FI" sz="1200" b="1">
                <a:solidFill>
                  <a:schemeClr val="dk1"/>
                </a:solidFill>
                <a:latin typeface="Gill Sans"/>
                <a:ea typeface="Gill Sans"/>
                <a:cs typeface="Gill Sans"/>
                <a:sym typeface="Gill Sans"/>
              </a:rPr>
              <a:t>5 min</a:t>
            </a:r>
            <a:endParaRPr sz="1200" b="1">
              <a:solidFill>
                <a:schemeClr val="dk1"/>
              </a:solidFill>
              <a:latin typeface="Gill Sans"/>
              <a:ea typeface="Gill Sans"/>
              <a:cs typeface="Gill Sans"/>
            </a:endParaRPr>
          </a:p>
          <a:p>
            <a:pPr algn="just">
              <a:buClr>
                <a:srgbClr val="000000"/>
              </a:buClr>
              <a:buSzPts val="900"/>
            </a:pPr>
            <a:endParaRPr sz="1050" b="1">
              <a:solidFill>
                <a:schemeClr val="dk1"/>
              </a:solidFill>
              <a:latin typeface="Gill Sans"/>
              <a:ea typeface="Gill Sans"/>
              <a:cs typeface="Gill Sans"/>
              <a:sym typeface="Gill Sans"/>
            </a:endParaRPr>
          </a:p>
          <a:p>
            <a:pPr algn="just">
              <a:buClr>
                <a:schemeClr val="dk1"/>
              </a:buClr>
              <a:buSzPts val="400"/>
            </a:pPr>
            <a:endParaRPr sz="1050">
              <a:solidFill>
                <a:schemeClr val="dk1"/>
              </a:solidFill>
              <a:latin typeface="Gill Sans"/>
              <a:ea typeface="Gill Sans"/>
              <a:cs typeface="Gill Sans"/>
              <a:sym typeface="Gill Sans"/>
            </a:endParaRPr>
          </a:p>
          <a:p>
            <a:pPr algn="just">
              <a:buClr>
                <a:schemeClr val="dk1"/>
              </a:buClr>
              <a:buSzPts val="400"/>
            </a:pPr>
            <a:endParaRPr sz="1400">
              <a:solidFill>
                <a:schemeClr val="dk1"/>
              </a:solidFill>
              <a:latin typeface="Gill Sans"/>
              <a:ea typeface="Gill Sans"/>
              <a:cs typeface="Gill Sans"/>
              <a:sym typeface="Gill Sans"/>
            </a:endParaRPr>
          </a:p>
          <a:p>
            <a:pPr algn="just">
              <a:buClr>
                <a:schemeClr val="dk1"/>
              </a:buClr>
              <a:buSzPts val="400"/>
            </a:pPr>
            <a:endParaRPr sz="1400">
              <a:solidFill>
                <a:schemeClr val="dk1"/>
              </a:solidFill>
              <a:latin typeface="Gill Sans"/>
              <a:ea typeface="Gill Sans"/>
              <a:cs typeface="Gill Sans"/>
              <a:sym typeface="Gill Sans"/>
            </a:endParaRPr>
          </a:p>
          <a:p>
            <a:pPr algn="just">
              <a:buClr>
                <a:schemeClr val="dk1"/>
              </a:buClr>
              <a:buSzPts val="400"/>
            </a:pPr>
            <a:endParaRPr sz="1400">
              <a:solidFill>
                <a:schemeClr val="dk1"/>
              </a:solidFill>
              <a:latin typeface="Gill Sans"/>
              <a:ea typeface="Gill Sans"/>
              <a:cs typeface="Gill Sans"/>
              <a:sym typeface="Gill Sans"/>
            </a:endParaRPr>
          </a:p>
          <a:p>
            <a:pPr algn="just">
              <a:buClr>
                <a:schemeClr val="dk1"/>
              </a:buClr>
              <a:buSzPts val="400"/>
            </a:pPr>
            <a:endParaRPr sz="1400">
              <a:solidFill>
                <a:schemeClr val="dk1"/>
              </a:solidFill>
              <a:latin typeface="Gill Sans"/>
              <a:ea typeface="Gill Sans"/>
              <a:cs typeface="Gill Sans"/>
              <a:sym typeface="Gill Sans"/>
            </a:endParaRPr>
          </a:p>
          <a:p>
            <a:pPr marL="349250" algn="just">
              <a:buClr>
                <a:srgbClr val="000000"/>
              </a:buClr>
              <a:buSzPts val="900"/>
            </a:pPr>
            <a:endParaRPr sz="1400" i="1">
              <a:solidFill>
                <a:schemeClr val="dk1"/>
              </a:solidFill>
              <a:latin typeface="Gill Sans"/>
              <a:ea typeface="Gill Sans"/>
              <a:cs typeface="Gill Sans"/>
            </a:endParaRPr>
          </a:p>
        </p:txBody>
      </p:sp>
      <p:pic>
        <p:nvPicPr>
          <p:cNvPr id="219" name="Google Shape;219;g61bdd4b2ff_0_523"/>
          <p:cNvPicPr preferRelativeResize="0"/>
          <p:nvPr/>
        </p:nvPicPr>
        <p:blipFill rotWithShape="1">
          <a:blip r:embed="rId3">
            <a:alphaModFix/>
          </a:blip>
          <a:srcRect/>
          <a:stretch/>
        </p:blipFill>
        <p:spPr>
          <a:xfrm>
            <a:off x="5009489" y="6157325"/>
            <a:ext cx="2174186" cy="501742"/>
          </a:xfrm>
          <a:prstGeom prst="rect">
            <a:avLst/>
          </a:prstGeom>
          <a:noFill/>
          <a:ln>
            <a:noFill/>
          </a:ln>
        </p:spPr>
      </p:pic>
      <p:cxnSp>
        <p:nvCxnSpPr>
          <p:cNvPr id="220" name="Google Shape;220;g61bdd4b2ff_0_523"/>
          <p:cNvCxnSpPr/>
          <p:nvPr/>
        </p:nvCxnSpPr>
        <p:spPr>
          <a:xfrm>
            <a:off x="6096582" y="307067"/>
            <a:ext cx="0" cy="5688176"/>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D91C2C2C-FD61-2E15-DD90-387B29977EA6}"/>
              </a:ext>
            </a:extLst>
          </p:cNvPr>
          <p:cNvPicPr>
            <a:picLocks noGrp="1" noChangeAspect="1"/>
          </p:cNvPicPr>
          <p:nvPr>
            <p:ph idx="1"/>
          </p:nvPr>
        </p:nvPicPr>
        <p:blipFill>
          <a:blip r:embed="rId2"/>
          <a:stretch>
            <a:fillRect/>
          </a:stretch>
        </p:blipFill>
        <p:spPr>
          <a:xfrm>
            <a:off x="-390914" y="0"/>
            <a:ext cx="13049430" cy="7956468"/>
          </a:xfrm>
        </p:spPr>
      </p:pic>
    </p:spTree>
    <p:extLst>
      <p:ext uri="{BB962C8B-B14F-4D97-AF65-F5344CB8AC3E}">
        <p14:creationId xmlns:p14="http://schemas.microsoft.com/office/powerpoint/2010/main" val="159495270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29110A453379A498ACA83F188E67C14" ma:contentTypeVersion="17" ma:contentTypeDescription="Luo uusi asiakirja." ma:contentTypeScope="" ma:versionID="6b4f50a6dbe01832f0b17e2540346b47">
  <xsd:schema xmlns:xsd="http://www.w3.org/2001/XMLSchema" xmlns:xs="http://www.w3.org/2001/XMLSchema" xmlns:p="http://schemas.microsoft.com/office/2006/metadata/properties" xmlns:ns2="870d4c2a-a622-411f-abe1-d73674b832c7" xmlns:ns3="5d5ac888-2caa-4496-82b4-94ab63ca4848" targetNamespace="http://schemas.microsoft.com/office/2006/metadata/properties" ma:root="true" ma:fieldsID="5e10c8c5be331150115e66c82c58758d" ns2:_="" ns3:_="">
    <xsd:import namespace="870d4c2a-a622-411f-abe1-d73674b832c7"/>
    <xsd:import namespace="5d5ac888-2caa-4496-82b4-94ab63ca48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4c2a-a622-411f-abe1-d73674b83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68368d19-394a-43c3-b1c3-9d7afa15e6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5ac888-2caa-4496-82b4-94ab63ca4848"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8703ee6-4e15-4134-91bf-303e0f0d47d9}" ma:internalName="TaxCatchAll" ma:showField="CatchAllData" ma:web="5d5ac888-2caa-4496-82b4-94ab63ca48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d5ac888-2caa-4496-82b4-94ab63ca4848" xsi:nil="true"/>
    <lcf76f155ced4ddcb4097134ff3c332f xmlns="870d4c2a-a622-411f-abe1-d73674b832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DF4DF6-397A-4F2F-8A6F-0C8ABA94EFE0}">
  <ds:schemaRefs>
    <ds:schemaRef ds:uri="5d5ac888-2caa-4496-82b4-94ab63ca4848"/>
    <ds:schemaRef ds:uri="870d4c2a-a622-411f-abe1-d73674b832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30CD07-C870-4481-B041-6F513CDB34D9}">
  <ds:schemaRefs>
    <ds:schemaRef ds:uri="5d5ac888-2caa-4496-82b4-94ab63ca4848"/>
    <ds:schemaRef ds:uri="870d4c2a-a622-411f-abe1-d73674b832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E32488-6211-4D97-87A0-E8B05613E9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2407</Words>
  <Application>Microsoft Macintosh PowerPoint</Application>
  <PresentationFormat>Laajakuva</PresentationFormat>
  <Paragraphs>453</Paragraphs>
  <Slides>18</Slides>
  <Notes>13</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Calibri</vt:lpstr>
      <vt:lpstr>Calibri Light</vt:lpstr>
      <vt:lpstr>Gill Sans</vt:lpstr>
      <vt:lpstr>Gill Sans MT</vt:lpstr>
      <vt:lpstr>Office-teema</vt:lpstr>
      <vt:lpstr>PowerPoint-esitys</vt:lpstr>
      <vt:lpstr>PowerPoint-esitys</vt:lpstr>
      <vt:lpstr>Ohjeita keskustelun järjestäjille 2/3</vt:lpstr>
      <vt:lpstr>Ohjeita keskustelun järjestäjälle 3/3</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Eeva Mäkelä</dc:creator>
  <cp:lastModifiedBy>Tiina Karhuvirta</cp:lastModifiedBy>
  <cp:revision>3</cp:revision>
  <dcterms:created xsi:type="dcterms:W3CDTF">2022-07-21T12:17:39Z</dcterms:created>
  <dcterms:modified xsi:type="dcterms:W3CDTF">2023-08-25T09:58:31Z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0x010100129110A453379A498ACA83F188E67C14</vt:lpwstr>
  </property>
  <property fmtid="{D5CDD505-2E9C-101B-9397-08002B2CF9AE}" pid="3" name="MediaServiceImageTags">
    <vt:lpwstr/>
  </property>
</Properties>
</file>