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71272-305F-93DC-246C-304AB0F8B934}" v="6" dt="2022-08-25T12:05:35.516"/>
    <p1510:client id="{18893ABD-8944-DC0B-0C67-EC680AEA24C8}" v="1" dt="2022-08-25T12:21:05.502"/>
    <p1510:client id="{3BB56102-066F-DDAB-D019-03509EC7B456}" v="36" dt="2022-08-19T08:57:28.009"/>
    <p1510:client id="{4E5802BD-FFFE-F346-BB28-1642CF13C138}" v="10" dt="2022-08-11T08:38:09.8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6181"/>
  </p:normalViewPr>
  <p:slideViewPr>
    <p:cSldViewPr snapToGrid="0">
      <p:cViewPr varScale="1">
        <p:scale>
          <a:sx n="120" d="100"/>
          <a:sy n="120" d="100"/>
        </p:scale>
        <p:origin x="2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349BDC-DF26-1C4D-A1A5-83B6EAC767D9}" type="datetimeFigureOut">
              <a:rPr lang="fi-FI" smtClean="0"/>
              <a:t>25.8.2022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3A3B3-5031-C648-B01C-5692F55C0950}" type="slidenum">
              <a:rPr lang="fi-FI" smtClean="0"/>
              <a:t>‹#›</a:t>
            </a:fld>
            <a:endParaRPr lang="fi-FI"/>
          </a:p>
        </p:txBody>
      </p:sp>
    </p:spTree>
    <p:extLst>
      <p:ext uri="{BB962C8B-B14F-4D97-AF65-F5344CB8AC3E}">
        <p14:creationId xmlns:p14="http://schemas.microsoft.com/office/powerpoint/2010/main" val="6230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notes"/>
          <p:cNvSpPr txBox="1">
            <a:spLocks noGrp="1"/>
          </p:cNvSpPr>
          <p:nvPr>
            <p:ph type="body" idx="1"/>
          </p:nvPr>
        </p:nvSpPr>
        <p:spPr>
          <a:xfrm>
            <a:off x="1512888" y="5146675"/>
            <a:ext cx="12099926" cy="42100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p1: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c0f2b2eed9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gc0f2b2eed9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8" name="Google Shape;278;gc0f2b2eed9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0f2b2eed9_0_25: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gc0f2b2eed9_0_25: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7" name="Google Shape;287;gc0f2b2eed9_0_25: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3:notes"/>
          <p:cNvSpPr txBox="1">
            <a:spLocks noGrp="1"/>
          </p:cNvSpPr>
          <p:nvPr>
            <p:ph type="body" idx="1"/>
          </p:nvPr>
        </p:nvSpPr>
        <p:spPr>
          <a:xfrm>
            <a:off x="1512888" y="5146675"/>
            <a:ext cx="12099926" cy="42100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3: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61bdd4b2ff_0_6: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61bdd4b2ff_0_6: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5" name="Google Shape;205;g61bdd4b2ff_0_6: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61bdd4b2ff_0_523: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g61bdd4b2ff_0_523: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 name="Google Shape;215;g61bdd4b2ff_0_523: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i-FI"/>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c8c0b4e5f_0_0: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g8c8c0b4e5f_0_0: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4" name="Google Shape;224;g8c8c0b4e5f_0_0: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12445fd9bea_0_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g12445fd9bea_0_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3" name="Google Shape;233;g12445fd9bea_0_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8c8c0b4e5f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8c8c0b4e5f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2" name="Google Shape;242;g8c8c0b4e5f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c0f2b2eed9_0_4: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gc0f2b2eed9_0_4: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1" name="Google Shape;251;gc0f2b2eed9_0_4: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c0f2b2eed9_0_11: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c0f2b2eed9_0_11: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9" name="Google Shape;269;gc0f2b2eed9_0_11: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8196A5-1B73-9BB0-300F-F9C2598656EE}"/>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D224E805-8DD8-D285-BE73-D8022D3F62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17D029D-76BE-05CB-F44E-10FB1BA10340}"/>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23B795DB-AF9E-D07F-7AC5-FFDE3DBA16E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5BDFDD7-1B5B-19C6-6D98-D235D43AD5B9}"/>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935793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6602F5-7173-0C21-8F1F-9996E38E12D1}"/>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D8E3DD4A-C836-5A26-7FF4-86BB94B33C41}"/>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3EFE6E2-B69A-4105-E105-0E28AB6ED918}"/>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E702B935-FFC0-708C-83F7-8EFB5E1F483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138FD52-6459-1EDE-7CC8-537C8F44FCC9}"/>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53945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B8D02916-3851-A95F-F2FB-2C46D5773595}"/>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2C5A20C-3F49-8E4E-3316-186DCBA3823C}"/>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B63C6CC-B59E-EE9B-6553-42B582317593}"/>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63E31422-F244-6227-3C70-C4F311255EF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8CFCB8C-67F6-F85A-FC33-5BEA5B2477EC}"/>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346025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5"/>
        <p:cNvGrpSpPr/>
        <p:nvPr/>
      </p:nvGrpSpPr>
      <p:grpSpPr>
        <a:xfrm>
          <a:off x="0" y="0"/>
          <a:ext cx="0" cy="0"/>
          <a:chOff x="0" y="0"/>
          <a:chExt cx="0" cy="0"/>
        </a:xfrm>
      </p:grpSpPr>
      <p:sp>
        <p:nvSpPr>
          <p:cNvPr id="16" name="Google Shape;16;p6"/>
          <p:cNvSpPr txBox="1">
            <a:spLocks noGrp="1"/>
          </p:cNvSpPr>
          <p:nvPr>
            <p:ph type="ftr" idx="11"/>
          </p:nvPr>
        </p:nvSpPr>
        <p:spPr>
          <a:xfrm>
            <a:off x="4145676" y="6377768"/>
            <a:ext cx="3901813" cy="18466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 name="Google Shape;17;p6"/>
          <p:cNvSpPr txBox="1">
            <a:spLocks noGrp="1"/>
          </p:cNvSpPr>
          <p:nvPr>
            <p:ph type="dt" idx="10"/>
          </p:nvPr>
        </p:nvSpPr>
        <p:spPr>
          <a:xfrm>
            <a:off x="609658" y="6377768"/>
            <a:ext cx="2804428" cy="18466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 name="Google Shape;18;p6"/>
          <p:cNvSpPr txBox="1">
            <a:spLocks noGrp="1"/>
          </p:cNvSpPr>
          <p:nvPr>
            <p:ph type="sldNum" idx="12"/>
          </p:nvPr>
        </p:nvSpPr>
        <p:spPr>
          <a:xfrm>
            <a:off x="8779078" y="6377767"/>
            <a:ext cx="2804428" cy="195438"/>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9pPr>
          </a:lstStyle>
          <a:p>
            <a:fld id="{00000000-1234-1234-1234-123412341234}" type="slidenum">
              <a:rPr lang="fi-FI" smtClean="0"/>
              <a:pPr/>
              <a:t>‹#›</a:t>
            </a:fld>
            <a:endParaRPr lang="fi-FI"/>
          </a:p>
        </p:txBody>
      </p:sp>
    </p:spTree>
    <p:extLst>
      <p:ext uri="{BB962C8B-B14F-4D97-AF65-F5344CB8AC3E}">
        <p14:creationId xmlns:p14="http://schemas.microsoft.com/office/powerpoint/2010/main" val="155908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1923747" y="250206"/>
            <a:ext cx="8345967" cy="39087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sz="2540"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1" name="Google Shape;21;p7"/>
          <p:cNvSpPr txBox="1">
            <a:spLocks noGrp="1"/>
          </p:cNvSpPr>
          <p:nvPr>
            <p:ph type="ftr" idx="11"/>
          </p:nvPr>
        </p:nvSpPr>
        <p:spPr>
          <a:xfrm>
            <a:off x="4145676" y="6377768"/>
            <a:ext cx="3901813" cy="18466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2" name="Google Shape;22;p7"/>
          <p:cNvSpPr txBox="1">
            <a:spLocks noGrp="1"/>
          </p:cNvSpPr>
          <p:nvPr>
            <p:ph type="dt" idx="10"/>
          </p:nvPr>
        </p:nvSpPr>
        <p:spPr>
          <a:xfrm>
            <a:off x="609658" y="6377768"/>
            <a:ext cx="2804428" cy="18466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3" name="Google Shape;23;p7"/>
          <p:cNvSpPr txBox="1">
            <a:spLocks noGrp="1"/>
          </p:cNvSpPr>
          <p:nvPr>
            <p:ph type="sldNum" idx="12"/>
          </p:nvPr>
        </p:nvSpPr>
        <p:spPr>
          <a:xfrm>
            <a:off x="8779078" y="6377767"/>
            <a:ext cx="2804428" cy="195438"/>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9pPr>
          </a:lstStyle>
          <a:p>
            <a:fld id="{00000000-1234-1234-1234-123412341234}" type="slidenum">
              <a:rPr lang="fi-FI" smtClean="0"/>
              <a:pPr/>
              <a:t>‹#›</a:t>
            </a:fld>
            <a:endParaRPr lang="fi-FI"/>
          </a:p>
        </p:txBody>
      </p:sp>
    </p:spTree>
    <p:extLst>
      <p:ext uri="{BB962C8B-B14F-4D97-AF65-F5344CB8AC3E}">
        <p14:creationId xmlns:p14="http://schemas.microsoft.com/office/powerpoint/2010/main" val="135611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A2823E-888B-CCAE-752C-11230A9566F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29183D2-40F4-7F7D-8BE9-340E3A26C5B5}"/>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3D240E2-D237-74AA-69CF-47098A958F7F}"/>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2FE4E1CE-B909-D28F-D815-7E30FA18F1A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D01B7C0-E961-9393-224A-6DD7ABC6E524}"/>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319877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91FC71-D583-394E-5A52-901B9CDCB5E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78BCA0C1-9A32-3C55-73FF-BD6029FE3C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52C635A-8170-0C68-9695-C77D2B5A79D5}"/>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1732D16A-58AE-E2C5-EDED-8E797DAECF8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CD8F94-B2CE-3C55-B367-21AE1756864E}"/>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60026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143212-0ED3-BA61-AB78-1E2A6E70D65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F98F15A-7A25-DFB9-9E7B-EE3D4DC5C453}"/>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0CAC708-EC28-52A9-E1F0-50245010EC77}"/>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1353134A-B28E-7F80-1757-0F4DED0DDB68}"/>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6" name="Alatunnisteen paikkamerkki 5">
            <a:extLst>
              <a:ext uri="{FF2B5EF4-FFF2-40B4-BE49-F238E27FC236}">
                <a16:creationId xmlns:a16="http://schemas.microsoft.com/office/drawing/2014/main" id="{1EE2F41E-3737-26B5-1C46-6F0E9C999F3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899F282-0D30-342A-8842-D062E55F9716}"/>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09039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FA6E95-6EE6-9201-F33A-CA575F25C90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D0E286F5-7BE1-ABCE-2D83-65B672B418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07A5017-4D19-A62A-C4EF-53BDA2B2CE9A}"/>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B67EC1CE-BFD6-0F17-CD24-E7C265D03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32519112-2808-B403-BE5E-12355C20D6FC}"/>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4AE7E6CF-C0DB-CF57-305A-A70C53A7DF82}"/>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8" name="Alatunnisteen paikkamerkki 7">
            <a:extLst>
              <a:ext uri="{FF2B5EF4-FFF2-40B4-BE49-F238E27FC236}">
                <a16:creationId xmlns:a16="http://schemas.microsoft.com/office/drawing/2014/main" id="{93C93A01-B6A9-DA24-4180-676B3F8606D4}"/>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D60F3BE-FC9A-C37A-86B4-E5C75954AFA6}"/>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393308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1F95A5-606D-1734-AB36-1F1E2B8DC8CC}"/>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FBEF6D50-ED33-91E9-B9FB-E123ED22FF7D}"/>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4" name="Alatunnisteen paikkamerkki 3">
            <a:extLst>
              <a:ext uri="{FF2B5EF4-FFF2-40B4-BE49-F238E27FC236}">
                <a16:creationId xmlns:a16="http://schemas.microsoft.com/office/drawing/2014/main" id="{E98D5CA8-242A-96E2-7468-B0ED40D24C8A}"/>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F259461-0C53-E197-C23B-443FF2180560}"/>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161325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A2FE351-57DC-D47A-EAD2-50A82BD8B85D}"/>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3" name="Alatunnisteen paikkamerkki 2">
            <a:extLst>
              <a:ext uri="{FF2B5EF4-FFF2-40B4-BE49-F238E27FC236}">
                <a16:creationId xmlns:a16="http://schemas.microsoft.com/office/drawing/2014/main" id="{794ED5BB-553A-9BA0-DF47-1E3F5CBB3986}"/>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7610E0E8-1D75-8A13-246F-EE1777B6E4CA}"/>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64108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165416-A2F0-C623-5377-4F739D875F3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0BE17308-96FE-7E02-8A28-7DC041892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A0E173E4-A0C0-417E-F483-852636A73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3144AC81-AC88-A24E-8357-FE981EDA52FA}"/>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6" name="Alatunnisteen paikkamerkki 5">
            <a:extLst>
              <a:ext uri="{FF2B5EF4-FFF2-40B4-BE49-F238E27FC236}">
                <a16:creationId xmlns:a16="http://schemas.microsoft.com/office/drawing/2014/main" id="{FB8B5062-B7D2-E639-E94E-ACD0C808DAF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367A419-EC54-9305-09A3-AC4579CB294E}"/>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322168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F82960-C0EF-9B2A-014F-5AC91CC4611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34579DB0-E800-5F32-D9DC-7A04246B26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93086B84-CCC8-A99D-4B69-7E9D303B1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0628B76-AC6E-5061-4105-18418414DE7E}"/>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6" name="Alatunnisteen paikkamerkki 5">
            <a:extLst>
              <a:ext uri="{FF2B5EF4-FFF2-40B4-BE49-F238E27FC236}">
                <a16:creationId xmlns:a16="http://schemas.microsoft.com/office/drawing/2014/main" id="{F71E08E2-7791-395B-962C-9F250C44AA1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A3722C7-992F-05F8-0FEB-3B3CA75F4069}"/>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110427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41404A3-84BA-5AD8-BD74-0DADC9DF87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5E2ED4C7-89BB-2F47-530B-46399A5D54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9A4F850-1D5F-6533-A158-D46582090C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2E4F9D78-4FF4-C1DE-48B8-029A185B79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27512E16-019A-5D0C-AB20-A369EA6759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4B93A-8238-9343-97D3-4DFFF940ADBF}" type="slidenum">
              <a:rPr lang="fi-FI" smtClean="0"/>
              <a:t>‹#›</a:t>
            </a:fld>
            <a:endParaRPr lang="fi-FI"/>
          </a:p>
        </p:txBody>
      </p:sp>
    </p:spTree>
    <p:extLst>
      <p:ext uri="{BB962C8B-B14F-4D97-AF65-F5344CB8AC3E}">
        <p14:creationId xmlns:p14="http://schemas.microsoft.com/office/powerpoint/2010/main" val="2586617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opinkirjo.fi/toiminta/hankkeet-ja-verkostot/dialogit/dialogisarja-tulevaisuuden-koulusta/vinkkeja-dialogien-jarjestajalle/"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
          <p:cNvSpPr txBox="1"/>
          <p:nvPr/>
        </p:nvSpPr>
        <p:spPr>
          <a:xfrm>
            <a:off x="1666534" y="1027322"/>
            <a:ext cx="8860100" cy="4694488"/>
          </a:xfrm>
          <a:prstGeom prst="rect">
            <a:avLst/>
          </a:prstGeom>
          <a:noFill/>
          <a:ln>
            <a:noFill/>
          </a:ln>
        </p:spPr>
        <p:txBody>
          <a:bodyPr spcFirstLastPara="1" wrap="square" lIns="68631" tIns="34289" rIns="68631" bIns="34289" anchor="t" anchorCtr="0">
            <a:spAutoFit/>
          </a:bodyPr>
          <a:lstStyle/>
          <a:p>
            <a:r>
              <a:rPr lang="fi-FI" sz="3810" b="1" dirty="0">
                <a:latin typeface="Gill Sans"/>
                <a:ea typeface="Gill Sans"/>
                <a:cs typeface="Gill Sans"/>
                <a:sym typeface="Gill Sans"/>
              </a:rPr>
              <a:t>Mitkä ovat koulun tehtävät tulevaisuudessa ja mitä koulun tulisi opettaa?</a:t>
            </a:r>
          </a:p>
          <a:p>
            <a:endParaRPr sz="3810" b="1" dirty="0">
              <a:solidFill>
                <a:srgbClr val="000000"/>
              </a:solidFill>
              <a:latin typeface="Gill Sans"/>
              <a:ea typeface="Gill Sans"/>
              <a:cs typeface="Gill Sans"/>
              <a:sym typeface="Gill Sans"/>
            </a:endParaRPr>
          </a:p>
          <a:p>
            <a:br>
              <a:rPr lang="fi-FI" sz="3810" b="1" dirty="0">
                <a:solidFill>
                  <a:srgbClr val="000000"/>
                </a:solidFill>
                <a:latin typeface="Gill Sans"/>
                <a:ea typeface="Gill Sans"/>
                <a:cs typeface="Gill Sans"/>
                <a:sym typeface="Gill Sans"/>
              </a:rPr>
            </a:br>
            <a:endParaRPr sz="3810" b="1" dirty="0">
              <a:solidFill>
                <a:srgbClr val="000000"/>
              </a:solidFill>
              <a:latin typeface="Gill Sans"/>
              <a:ea typeface="Gill Sans"/>
              <a:cs typeface="Gill Sans"/>
              <a:sym typeface="Gill Sans"/>
            </a:endParaRPr>
          </a:p>
          <a:p>
            <a:endParaRPr sz="2963" dirty="0">
              <a:solidFill>
                <a:srgbClr val="000000"/>
              </a:solidFill>
              <a:latin typeface="Gill Sans"/>
              <a:ea typeface="Gill Sans"/>
              <a:cs typeface="Gill Sans"/>
              <a:sym typeface="Gill Sans"/>
            </a:endParaRPr>
          </a:p>
          <a:p>
            <a:endParaRPr sz="2540" b="1" dirty="0">
              <a:solidFill>
                <a:srgbClr val="000000"/>
              </a:solidFill>
              <a:latin typeface="Gill Sans"/>
              <a:ea typeface="Gill Sans"/>
              <a:cs typeface="Gill Sans"/>
              <a:sym typeface="Gill Sans"/>
            </a:endParaRPr>
          </a:p>
          <a:p>
            <a:endParaRPr sz="1693" i="1" dirty="0">
              <a:solidFill>
                <a:srgbClr val="000000"/>
              </a:solidFill>
              <a:latin typeface="Gill Sans"/>
              <a:ea typeface="Gill Sans"/>
              <a:cs typeface="Gill Sans"/>
              <a:sym typeface="Gill Sans"/>
            </a:endParaRPr>
          </a:p>
        </p:txBody>
      </p:sp>
      <p:cxnSp>
        <p:nvCxnSpPr>
          <p:cNvPr id="190" name="Google Shape;190;p1"/>
          <p:cNvCxnSpPr/>
          <p:nvPr/>
        </p:nvCxnSpPr>
        <p:spPr>
          <a:xfrm rot="10800000" flipH="1">
            <a:off x="1666532" y="5252779"/>
            <a:ext cx="8860100" cy="58410"/>
          </a:xfrm>
          <a:prstGeom prst="straightConnector1">
            <a:avLst/>
          </a:prstGeom>
          <a:noFill/>
          <a:ln w="19050" cap="flat" cmpd="sng">
            <a:solidFill>
              <a:srgbClr val="FFE006"/>
            </a:solidFill>
            <a:prstDash val="solid"/>
            <a:round/>
            <a:headEnd type="none" w="sm" len="sm"/>
            <a:tailEnd type="none" w="sm" len="sm"/>
          </a:ln>
        </p:spPr>
      </p:cxnSp>
      <p:pic>
        <p:nvPicPr>
          <p:cNvPr id="191" name="Google Shape;191;p1"/>
          <p:cNvPicPr preferRelativeResize="0"/>
          <p:nvPr/>
        </p:nvPicPr>
        <p:blipFill rotWithShape="1">
          <a:blip r:embed="rId3">
            <a:alphaModFix/>
          </a:blip>
          <a:srcRect/>
          <a:stretch/>
        </p:blipFill>
        <p:spPr>
          <a:xfrm>
            <a:off x="5319989" y="6066304"/>
            <a:ext cx="1553187" cy="358456"/>
          </a:xfrm>
          <a:prstGeom prst="rect">
            <a:avLst/>
          </a:prstGeom>
          <a:noFill/>
          <a:ln>
            <a:noFill/>
          </a:ln>
        </p:spPr>
      </p:pic>
      <p:sp>
        <p:nvSpPr>
          <p:cNvPr id="192" name="Google Shape;192;p1"/>
          <p:cNvSpPr/>
          <p:nvPr/>
        </p:nvSpPr>
        <p:spPr>
          <a:xfrm>
            <a:off x="5943619" y="3276619"/>
            <a:ext cx="304762" cy="304762"/>
          </a:xfrm>
          <a:prstGeom prst="rect">
            <a:avLst/>
          </a:prstGeom>
          <a:noFill/>
          <a:ln>
            <a:noFill/>
          </a:ln>
        </p:spPr>
        <p:txBody>
          <a:bodyPr spcFirstLastPara="1" wrap="square" lIns="91385" tIns="45666" rIns="91385" bIns="45666" anchor="t" anchorCtr="0">
            <a:noAutofit/>
          </a:bodyPr>
          <a:lstStyle/>
          <a:p>
            <a:endParaRPr sz="1799">
              <a:solidFill>
                <a:srgbClr val="000000"/>
              </a:solidFill>
              <a:latin typeface="Arial"/>
              <a:ea typeface="Arial"/>
              <a:cs typeface="Arial"/>
              <a:sym typeface="Arial"/>
            </a:endParaRPr>
          </a:p>
        </p:txBody>
      </p:sp>
      <p:sp>
        <p:nvSpPr>
          <p:cNvPr id="193" name="Google Shape;193;p1"/>
          <p:cNvSpPr txBox="1"/>
          <p:nvPr/>
        </p:nvSpPr>
        <p:spPr>
          <a:xfrm>
            <a:off x="1473023" y="3674531"/>
            <a:ext cx="6869729" cy="1760672"/>
          </a:xfrm>
          <a:prstGeom prst="rect">
            <a:avLst/>
          </a:prstGeom>
          <a:noFill/>
          <a:ln>
            <a:noFill/>
          </a:ln>
        </p:spPr>
        <p:txBody>
          <a:bodyPr spcFirstLastPara="1" wrap="square" lIns="193511" tIns="96729" rIns="193511" bIns="96729" anchor="t" anchorCtr="0">
            <a:noAutofit/>
          </a:bodyPr>
          <a:lstStyle/>
          <a:p>
            <a:r>
              <a:rPr lang="fi-FI" sz="2540" b="1" dirty="0">
                <a:latin typeface="Gill Sans"/>
                <a:cs typeface="Gill Sans"/>
                <a:sym typeface="Gill Sans"/>
              </a:rPr>
              <a:t>Dialogi tulevaisuuden koulun tehtävistä</a:t>
            </a:r>
            <a:endParaRPr sz="3810" dirty="0"/>
          </a:p>
          <a:p>
            <a:br>
              <a:rPr lang="fi-FI" sz="2963" dirty="0">
                <a:latin typeface="Arial"/>
                <a:ea typeface="Arial"/>
                <a:cs typeface="Arial"/>
              </a:rPr>
            </a:br>
            <a:r>
              <a:rPr lang="fi-FI" sz="2540" dirty="0">
                <a:solidFill>
                  <a:srgbClr val="000000"/>
                </a:solidFill>
                <a:latin typeface="Gill Sans"/>
                <a:ea typeface="Gill Sans"/>
                <a:cs typeface="Gill Sans"/>
                <a:sym typeface="Gill Sans"/>
              </a:rPr>
              <a:t>Kesto 120 min., etänä tai livenä</a:t>
            </a:r>
            <a:endParaRPr sz="2963" dirty="0">
              <a:solidFill>
                <a:srgbClr val="000000"/>
              </a:solidFill>
              <a:latin typeface="Gill Sans"/>
              <a:ea typeface="Gill Sans"/>
              <a:cs typeface="Gill Sans"/>
            </a:endParaRPr>
          </a:p>
        </p:txBody>
      </p:sp>
      <p:sp>
        <p:nvSpPr>
          <p:cNvPr id="194" name="Google Shape;194;p1"/>
          <p:cNvSpPr txBox="1"/>
          <p:nvPr/>
        </p:nvSpPr>
        <p:spPr>
          <a:xfrm>
            <a:off x="8524106" y="3581382"/>
            <a:ext cx="2338877" cy="1302830"/>
          </a:xfrm>
          <a:prstGeom prst="rect">
            <a:avLst/>
          </a:prstGeom>
          <a:noFill/>
          <a:ln>
            <a:noFill/>
          </a:ln>
        </p:spPr>
        <p:txBody>
          <a:bodyPr spcFirstLastPara="1" wrap="square" lIns="193511" tIns="96729" rIns="193511" bIns="96729" anchor="t" anchorCtr="0">
            <a:spAutoFit/>
          </a:bodyPr>
          <a:lstStyle/>
          <a:p>
            <a:r>
              <a:rPr lang="fi-FI" sz="1799" i="1">
                <a:solidFill>
                  <a:srgbClr val="000000"/>
                </a:solidFill>
                <a:latin typeface="Gill Sans"/>
                <a:ea typeface="Gill Sans"/>
                <a:cs typeface="Gill Sans"/>
                <a:sym typeface="Gill Sans"/>
              </a:rPr>
              <a:t>Suunnittele tämän kaavan pohjalta oma keskustelusi ja tapasi sanoittaa ohjaustekosi!</a:t>
            </a:r>
            <a:endParaRPr sz="1799">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c0f2b2eed9_0_18"/>
          <p:cNvSpPr txBox="1"/>
          <p:nvPr/>
        </p:nvSpPr>
        <p:spPr>
          <a:xfrm>
            <a:off x="658218" y="580056"/>
            <a:ext cx="5272263" cy="3953443"/>
          </a:xfrm>
          <a:prstGeom prst="rect">
            <a:avLst/>
          </a:prstGeom>
          <a:noFill/>
          <a:ln>
            <a:noFill/>
          </a:ln>
        </p:spPr>
        <p:txBody>
          <a:bodyPr spcFirstLastPara="1" wrap="square" lIns="193511" tIns="193511" rIns="193511" bIns="193511" anchor="t" anchorCtr="0">
            <a:sp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1100"/>
            </a:pPr>
            <a:endParaRPr sz="1905"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lnSpc>
                <a:spcPct val="115000"/>
              </a:lnSpc>
              <a:buClr>
                <a:schemeClr val="dk1"/>
              </a:buClr>
              <a:buSzPts val="1100"/>
            </a:pPr>
            <a:endParaRPr sz="1482" b="1"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85 	Yhteinen keskustelu (sis. tauko)</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10	Oivallusten kertominen</a:t>
            </a:r>
            <a:endParaRPr sz="1482" b="1"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2963" dirty="0">
              <a:solidFill>
                <a:srgbClr val="000000"/>
              </a:solidFill>
              <a:latin typeface="Calibri"/>
              <a:ea typeface="Calibri"/>
              <a:cs typeface="Calibri"/>
              <a:sym typeface="Calibri"/>
            </a:endParaRPr>
          </a:p>
        </p:txBody>
      </p:sp>
      <p:sp>
        <p:nvSpPr>
          <p:cNvPr id="281" name="Google Shape;281;gc0f2b2eed9_0_18"/>
          <p:cNvSpPr txBox="1"/>
          <p:nvPr/>
        </p:nvSpPr>
        <p:spPr>
          <a:xfrm>
            <a:off x="6741566" y="580057"/>
            <a:ext cx="4927467" cy="5436478"/>
          </a:xfrm>
          <a:prstGeom prst="rect">
            <a:avLst/>
          </a:prstGeom>
          <a:noFill/>
          <a:ln>
            <a:noFill/>
          </a:ln>
        </p:spPr>
        <p:txBody>
          <a:bodyPr spcFirstLastPara="1" wrap="square" lIns="193511" tIns="193511" rIns="193511" bIns="193511" anchor="t" anchorCtr="0">
            <a:spAutoFit/>
          </a:bodyPr>
          <a:lstStyle/>
          <a:p>
            <a:pPr algn="ctr">
              <a:buClr>
                <a:schemeClr val="dk1"/>
              </a:buClr>
              <a:buSzPts val="900"/>
            </a:pPr>
            <a:r>
              <a:rPr lang="fi-FI" sz="1905" b="1">
                <a:solidFill>
                  <a:schemeClr val="dk1"/>
                </a:solidFill>
                <a:latin typeface="Gill Sans"/>
                <a:ea typeface="Gill Sans"/>
                <a:cs typeface="Gill Sans"/>
                <a:sym typeface="Gill Sans"/>
              </a:rPr>
              <a:t>Oivallusten kertominen</a:t>
            </a:r>
            <a:endParaRPr sz="1905" b="1">
              <a:solidFill>
                <a:schemeClr val="dk1"/>
              </a:solidFill>
              <a:latin typeface="Gill Sans"/>
              <a:ea typeface="Gill Sans"/>
              <a:cs typeface="Gill Sans"/>
              <a:sym typeface="Gill Sans"/>
            </a:endParaRPr>
          </a:p>
          <a:p>
            <a:pPr>
              <a:buClr>
                <a:schemeClr val="dk1"/>
              </a:buClr>
              <a:buSzPts val="900"/>
            </a:pPr>
            <a:endParaRPr sz="1905">
              <a:solidFill>
                <a:schemeClr val="dk1"/>
              </a:solidFill>
              <a:latin typeface="Gill Sans"/>
              <a:ea typeface="Gill Sans"/>
              <a:cs typeface="Gill Sans"/>
              <a:sym typeface="Gill Sans"/>
            </a:endParaRPr>
          </a:p>
          <a:p>
            <a:pPr algn="just">
              <a:lnSpc>
                <a:spcPct val="115000"/>
              </a:lnSpc>
              <a:buClr>
                <a:schemeClr val="dk1"/>
              </a:buClr>
              <a:buSzPts val="900"/>
            </a:pPr>
            <a:r>
              <a:rPr lang="fi-FI" sz="1482">
                <a:solidFill>
                  <a:schemeClr val="dk1"/>
                </a:solidFill>
                <a:latin typeface="Gill Sans"/>
                <a:ea typeface="Gill Sans"/>
                <a:cs typeface="Gill Sans"/>
                <a:sym typeface="Gill Sans"/>
              </a:rPr>
              <a:t>Nyt pyydän, että yhdellä lauseella jokainen teistä jakaisi yhden oivalluksen, tunteen tai ajatuksen, joka tästä keskustelusta tai aiheesta sinulle jäi.</a:t>
            </a:r>
            <a:endParaRPr sz="1482">
              <a:solidFill>
                <a:schemeClr val="dk1"/>
              </a:solidFill>
              <a:latin typeface="Gill Sans"/>
              <a:ea typeface="Gill Sans"/>
              <a:cs typeface="Gill Sans"/>
              <a:sym typeface="Gill Sans"/>
            </a:endParaRPr>
          </a:p>
          <a:p>
            <a:pPr algn="just">
              <a:lnSpc>
                <a:spcPct val="115000"/>
              </a:lnSpc>
              <a:buClr>
                <a:schemeClr val="dk1"/>
              </a:buClr>
              <a:buSzPts val="900"/>
            </a:pPr>
            <a:endParaRPr sz="1482">
              <a:solidFill>
                <a:schemeClr val="dk1"/>
              </a:solidFill>
              <a:latin typeface="Gill Sans"/>
              <a:ea typeface="Gill Sans"/>
              <a:cs typeface="Gill Sans"/>
              <a:sym typeface="Gill Sans"/>
            </a:endParaRPr>
          </a:p>
          <a:p>
            <a:pPr>
              <a:lnSpc>
                <a:spcPct val="115000"/>
              </a:lnSpc>
              <a:buClr>
                <a:schemeClr val="dk1"/>
              </a:buClr>
              <a:buSzPts val="900"/>
            </a:pPr>
            <a:r>
              <a:rPr lang="fi-FI" sz="1482">
                <a:solidFill>
                  <a:schemeClr val="dk1"/>
                </a:solidFill>
                <a:latin typeface="Gill Sans"/>
                <a:ea typeface="Gill Sans"/>
                <a:cs typeface="Gill Sans"/>
                <a:sym typeface="Gill Sans"/>
              </a:rPr>
              <a:t>Aloitetaan vaikkapa sinusta…</a:t>
            </a:r>
            <a:endParaRPr sz="1482">
              <a:solidFill>
                <a:schemeClr val="dk1"/>
              </a:solidFill>
              <a:latin typeface="Gill Sans"/>
              <a:ea typeface="Gill Sans"/>
              <a:cs typeface="Gill Sans"/>
              <a:sym typeface="Gill Sans"/>
            </a:endParaRPr>
          </a:p>
          <a:p>
            <a:pPr>
              <a:lnSpc>
                <a:spcPct val="115000"/>
              </a:lnSpc>
              <a:buClr>
                <a:schemeClr val="dk1"/>
              </a:buClr>
              <a:buSzPts val="900"/>
            </a:pPr>
            <a:endParaRPr sz="1482">
              <a:solidFill>
                <a:schemeClr val="dk1"/>
              </a:solidFill>
              <a:latin typeface="Gill Sans"/>
              <a:ea typeface="Gill Sans"/>
              <a:cs typeface="Gill Sans"/>
              <a:sym typeface="Gill Sans"/>
            </a:endParaRPr>
          </a:p>
          <a:p>
            <a:pPr marL="698901" indent="-282249" algn="just">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Valitse aloittajaksi sellainen henkilö, joka on todennäköisesti valmis kertomaan omasta oivalluksestaan.</a:t>
            </a:r>
            <a:endParaRPr sz="1482" i="1">
              <a:solidFill>
                <a:schemeClr val="dk1"/>
              </a:solidFill>
              <a:latin typeface="Gill Sans"/>
              <a:ea typeface="Gill Sans"/>
              <a:cs typeface="Gill Sans"/>
              <a:sym typeface="Gill Sans"/>
            </a:endParaRPr>
          </a:p>
          <a:p>
            <a:pPr marL="698901" indent="-282249" algn="just">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Kaikkea ei tarvitse jakaa, jollei halua.</a:t>
            </a:r>
            <a:endParaRPr sz="1482" i="1">
              <a:solidFill>
                <a:schemeClr val="dk1"/>
              </a:solidFill>
              <a:latin typeface="Gill Sans"/>
              <a:ea typeface="Gill Sans"/>
              <a:cs typeface="Gill Sans"/>
              <a:sym typeface="Gill Sans"/>
            </a:endParaRPr>
          </a:p>
          <a:p>
            <a:pPr algn="just">
              <a:lnSpc>
                <a:spcPct val="115000"/>
              </a:lnSpc>
              <a:buClr>
                <a:srgbClr val="000000"/>
              </a:buClr>
              <a:buSzPts val="700"/>
            </a:pPr>
            <a:endParaRPr sz="1482" i="1">
              <a:solidFill>
                <a:schemeClr val="dk1"/>
              </a:solidFill>
              <a:latin typeface="Gill Sans"/>
              <a:ea typeface="Gill Sans"/>
              <a:cs typeface="Gill Sans"/>
              <a:sym typeface="Gill Sans"/>
            </a:endParaRPr>
          </a:p>
          <a:p>
            <a:pPr algn="just">
              <a:lnSpc>
                <a:spcPct val="115000"/>
              </a:lnSpc>
              <a:buClr>
                <a:srgbClr val="000000"/>
              </a:buClr>
              <a:buSzPts val="700"/>
            </a:pPr>
            <a:r>
              <a:rPr lang="fi-FI" sz="1482">
                <a:solidFill>
                  <a:schemeClr val="dk1"/>
                </a:solidFill>
                <a:latin typeface="Gill Sans"/>
                <a:ea typeface="Gill Sans"/>
                <a:cs typeface="Gill Sans"/>
                <a:sym typeface="Gill Sans"/>
              </a:rPr>
              <a:t>Kiitos. Kysyn vielä, että keiden ja missä tulisi mielestänne jatkaa keskustelua tästä aiheesta?</a:t>
            </a:r>
            <a:endParaRPr sz="1482">
              <a:solidFill>
                <a:schemeClr val="dk1"/>
              </a:solidFill>
              <a:latin typeface="Gill Sans"/>
              <a:ea typeface="Gill Sans"/>
              <a:cs typeface="Gill Sans"/>
              <a:sym typeface="Gill Sans"/>
            </a:endParaRPr>
          </a:p>
          <a:p>
            <a:pPr algn="just">
              <a:lnSpc>
                <a:spcPct val="115000"/>
              </a:lnSpc>
              <a:buClr>
                <a:srgbClr val="000000"/>
              </a:buClr>
              <a:buSzPts val="700"/>
            </a:pPr>
            <a:endParaRPr sz="1482">
              <a:solidFill>
                <a:schemeClr val="dk1"/>
              </a:solidFill>
              <a:latin typeface="Gill Sans"/>
              <a:ea typeface="Gill Sans"/>
              <a:cs typeface="Gill Sans"/>
              <a:sym typeface="Gill Sans"/>
            </a:endParaRPr>
          </a:p>
          <a:p>
            <a:pPr algn="just">
              <a:lnSpc>
                <a:spcPct val="115000"/>
              </a:lnSpc>
              <a:buClr>
                <a:srgbClr val="000000"/>
              </a:buClr>
              <a:buSzPts val="700"/>
            </a:pPr>
            <a:endParaRPr sz="1482">
              <a:solidFill>
                <a:schemeClr val="dk1"/>
              </a:solidFill>
              <a:latin typeface="Gill Sans"/>
              <a:ea typeface="Gill Sans"/>
              <a:cs typeface="Gill Sans"/>
              <a:sym typeface="Gill Sans"/>
            </a:endParaRPr>
          </a:p>
          <a:p>
            <a:pPr algn="just">
              <a:lnSpc>
                <a:spcPct val="115000"/>
              </a:lnSpc>
              <a:buClr>
                <a:srgbClr val="000000"/>
              </a:buClr>
              <a:buSzPts val="700"/>
            </a:pPr>
            <a:endParaRPr sz="1482">
              <a:solidFill>
                <a:schemeClr val="dk1"/>
              </a:solidFill>
              <a:latin typeface="Gill Sans"/>
              <a:ea typeface="Gill Sans"/>
              <a:cs typeface="Gill Sans"/>
              <a:sym typeface="Gill Sans"/>
            </a:endParaRPr>
          </a:p>
          <a:p>
            <a:pPr algn="just">
              <a:lnSpc>
                <a:spcPct val="115000"/>
              </a:lnSpc>
              <a:buClr>
                <a:srgbClr val="000000"/>
              </a:buClr>
              <a:buSzPts val="700"/>
            </a:pPr>
            <a:r>
              <a:rPr lang="fi-FI" sz="1482">
                <a:solidFill>
                  <a:schemeClr val="dk1"/>
                </a:solidFill>
                <a:latin typeface="Gill Sans"/>
                <a:ea typeface="Gill Sans"/>
                <a:cs typeface="Gill Sans"/>
                <a:sym typeface="Gill Sans"/>
              </a:rPr>
              <a:t>				</a:t>
            </a:r>
            <a:r>
              <a:rPr lang="fi-FI" sz="1482" b="1">
                <a:solidFill>
                  <a:schemeClr val="dk1"/>
                </a:solidFill>
                <a:latin typeface="Gill Sans"/>
                <a:ea typeface="Gill Sans"/>
                <a:cs typeface="Gill Sans"/>
                <a:sym typeface="Gill Sans"/>
              </a:rPr>
              <a:t>10 min</a:t>
            </a:r>
            <a:endParaRPr sz="1482" b="1">
              <a:solidFill>
                <a:schemeClr val="dk1"/>
              </a:solidFill>
              <a:latin typeface="Gill Sans"/>
              <a:ea typeface="Gill Sans"/>
              <a:cs typeface="Gill Sans"/>
              <a:sym typeface="Gill Sans"/>
            </a:endParaRPr>
          </a:p>
        </p:txBody>
      </p:sp>
      <p:pic>
        <p:nvPicPr>
          <p:cNvPr id="282" name="Google Shape;282;gc0f2b2eed9_0_18"/>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83" name="Google Shape;283;gc0f2b2eed9_0_18"/>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gc0f2b2eed9_0_25"/>
          <p:cNvSpPr txBox="1"/>
          <p:nvPr/>
        </p:nvSpPr>
        <p:spPr>
          <a:xfrm>
            <a:off x="503494" y="670331"/>
            <a:ext cx="5143361" cy="3953443"/>
          </a:xfrm>
          <a:prstGeom prst="rect">
            <a:avLst/>
          </a:prstGeom>
          <a:noFill/>
          <a:ln>
            <a:noFill/>
          </a:ln>
        </p:spPr>
        <p:txBody>
          <a:bodyPr spcFirstLastPara="1" wrap="square" lIns="193511" tIns="193511" rIns="193511" bIns="193511" anchor="t" anchorCtr="0">
            <a:spAutoFit/>
          </a:bodyPr>
          <a:lstStyle/>
          <a:p>
            <a:pPr>
              <a:buClr>
                <a:schemeClr val="dk1"/>
              </a:buClr>
              <a:buSzPts val="400"/>
            </a:pPr>
            <a:r>
              <a:rPr lang="fi-FI" sz="1905" b="1" dirty="0">
                <a:solidFill>
                  <a:schemeClr val="dk1"/>
                </a:solidFill>
                <a:latin typeface="Gill Sans"/>
                <a:ea typeface="Gill Sans"/>
                <a:cs typeface="Gill Sans"/>
                <a:sym typeface="Gill Sans"/>
              </a:rPr>
              <a:t>Dialogit tulevaisuuden koulusta</a:t>
            </a:r>
            <a:endParaRPr sz="1905" b="1" dirty="0">
              <a:solidFill>
                <a:schemeClr val="dk1"/>
              </a:solidFill>
              <a:latin typeface="Gill Sans"/>
              <a:ea typeface="Gill Sans"/>
              <a:cs typeface="Gill Sans"/>
              <a:sym typeface="Gill Sans"/>
            </a:endParaRPr>
          </a:p>
          <a:p>
            <a:pPr>
              <a:buClr>
                <a:schemeClr val="dk1"/>
              </a:buClr>
              <a:buSzPts val="1100"/>
            </a:pPr>
            <a:endParaRPr sz="1905"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lnSpc>
                <a:spcPct val="115000"/>
              </a:lnSpc>
              <a:buClr>
                <a:schemeClr val="dk1"/>
              </a:buClr>
              <a:buSzPts val="11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85 	Yhteinen keskustelu (sis. tauko)</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b="1" dirty="0">
                <a:solidFill>
                  <a:schemeClr val="dk1"/>
                </a:solidFill>
                <a:latin typeface="Gill Sans"/>
                <a:ea typeface="Gill Sans"/>
                <a:cs typeface="Gill Sans"/>
                <a:sym typeface="Gill Sans"/>
              </a:rPr>
              <a:t>5	Kiitos, lopetus</a:t>
            </a:r>
            <a:endParaRPr sz="1482" b="1"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2963" dirty="0">
              <a:solidFill>
                <a:srgbClr val="000000"/>
              </a:solidFill>
              <a:latin typeface="Calibri"/>
              <a:ea typeface="Calibri"/>
              <a:cs typeface="Calibri"/>
              <a:sym typeface="Calibri"/>
            </a:endParaRPr>
          </a:p>
        </p:txBody>
      </p:sp>
      <p:sp>
        <p:nvSpPr>
          <p:cNvPr id="290" name="Google Shape;290;gc0f2b2eed9_0_25"/>
          <p:cNvSpPr txBox="1"/>
          <p:nvPr/>
        </p:nvSpPr>
        <p:spPr>
          <a:xfrm>
            <a:off x="6546311" y="0"/>
            <a:ext cx="5220829" cy="5538621"/>
          </a:xfrm>
          <a:prstGeom prst="rect">
            <a:avLst/>
          </a:prstGeom>
          <a:noFill/>
          <a:ln>
            <a:noFill/>
          </a:ln>
        </p:spPr>
        <p:txBody>
          <a:bodyPr spcFirstLastPara="1" wrap="square" lIns="193511" tIns="193511" rIns="193511" bIns="193511" anchor="t" anchorCtr="0">
            <a:spAutoFit/>
          </a:bodyPr>
          <a:lstStyle/>
          <a:p>
            <a:pPr algn="ctr">
              <a:buClr>
                <a:schemeClr val="dk1"/>
              </a:buClr>
              <a:buSzPts val="900"/>
            </a:pPr>
            <a:r>
              <a:rPr lang="fi-FI" sz="1905" b="1" dirty="0">
                <a:solidFill>
                  <a:schemeClr val="dk1"/>
                </a:solidFill>
                <a:latin typeface="Gill Sans"/>
                <a:ea typeface="Gill Sans"/>
                <a:cs typeface="Gill Sans"/>
                <a:sym typeface="Gill Sans"/>
              </a:rPr>
              <a:t>Kiitos ja lopetus</a:t>
            </a:r>
            <a:endParaRPr sz="1905" b="1" dirty="0">
              <a:solidFill>
                <a:schemeClr val="dk1"/>
              </a:solidFill>
              <a:latin typeface="Gill Sans"/>
              <a:ea typeface="Gill Sans"/>
              <a:cs typeface="Gill Sans"/>
              <a:sym typeface="Gill Sans"/>
            </a:endParaRPr>
          </a:p>
          <a:p>
            <a:pPr>
              <a:buClr>
                <a:schemeClr val="dk1"/>
              </a:buClr>
              <a:buSzPts val="900"/>
            </a:pPr>
            <a:endParaRPr sz="1905" b="1" dirty="0">
              <a:solidFill>
                <a:schemeClr val="dk1"/>
              </a:solidFill>
              <a:latin typeface="Gill Sans"/>
              <a:ea typeface="Gill Sans"/>
              <a:cs typeface="Gill Sans"/>
              <a:sym typeface="Gill Sans"/>
            </a:endParaRPr>
          </a:p>
          <a:p>
            <a:pPr algn="just">
              <a:buClr>
                <a:schemeClr val="dk1"/>
              </a:buClr>
              <a:buSzPts val="900"/>
            </a:pPr>
            <a:r>
              <a:rPr lang="fi-FI" sz="1482" dirty="0">
                <a:solidFill>
                  <a:schemeClr val="dk1"/>
                </a:solidFill>
                <a:latin typeface="Gill Sans"/>
                <a:ea typeface="Gill Sans"/>
                <a:cs typeface="Gill Sans"/>
                <a:sym typeface="Gill Sans"/>
              </a:rPr>
              <a:t>Miltä tämä Erätauko-keskustelu ja aihe tuntui?</a:t>
            </a:r>
            <a:endParaRPr sz="1482" dirty="0">
              <a:solidFill>
                <a:schemeClr val="dk1"/>
              </a:solidFill>
              <a:latin typeface="Gill Sans"/>
              <a:ea typeface="Gill Sans"/>
              <a:cs typeface="Gill Sans"/>
              <a:sym typeface="Gill Sans"/>
            </a:endParaRPr>
          </a:p>
          <a:p>
            <a:pPr algn="just">
              <a:buClr>
                <a:schemeClr val="dk1"/>
              </a:buClr>
              <a:buSzPts val="900"/>
            </a:pPr>
            <a:endParaRPr sz="1482" dirty="0">
              <a:solidFill>
                <a:schemeClr val="dk1"/>
              </a:solidFill>
              <a:latin typeface="Gill Sans"/>
              <a:ea typeface="Gill Sans"/>
              <a:cs typeface="Gill Sans"/>
              <a:sym typeface="Gill Sans"/>
            </a:endParaRPr>
          </a:p>
          <a:p>
            <a:pPr algn="just">
              <a:buClr>
                <a:schemeClr val="dk1"/>
              </a:buClr>
              <a:buSzPts val="900"/>
            </a:pPr>
            <a:r>
              <a:rPr lang="fi-FI" sz="1482" dirty="0">
                <a:solidFill>
                  <a:schemeClr val="dk1"/>
                </a:solidFill>
                <a:latin typeface="Gill Sans"/>
                <a:ea typeface="Gill Sans"/>
                <a:cs typeface="Gill Sans"/>
                <a:sym typeface="Gill Sans"/>
              </a:rPr>
              <a:t>Minkälainen tunnelma teille jäi yhteisestä keskustelusta?</a:t>
            </a:r>
            <a:endParaRPr sz="3810" dirty="0"/>
          </a:p>
          <a:p>
            <a:pPr algn="just">
              <a:buClr>
                <a:schemeClr val="dk1"/>
              </a:buClr>
              <a:buSzPts val="900"/>
            </a:pPr>
            <a:endParaRPr sz="1482" dirty="0">
              <a:solidFill>
                <a:schemeClr val="dk1"/>
              </a:solidFill>
              <a:latin typeface="Gill Sans"/>
              <a:ea typeface="Gill Sans"/>
              <a:cs typeface="Gill Sans"/>
              <a:sym typeface="Gill Sans"/>
            </a:endParaRPr>
          </a:p>
          <a:p>
            <a:pPr>
              <a:buClr>
                <a:srgbClr val="000000"/>
              </a:buClr>
              <a:buSzPts val="700"/>
            </a:pPr>
            <a:r>
              <a:rPr lang="fi-FI" sz="1482" dirty="0">
                <a:solidFill>
                  <a:srgbClr val="000000"/>
                </a:solidFill>
                <a:latin typeface="Gill Sans"/>
                <a:ea typeface="Gill Sans"/>
                <a:cs typeface="Gill Sans"/>
                <a:sym typeface="Gill Sans"/>
              </a:rPr>
              <a:t>Nyt on aika lopettaa keskustelumme. Kiitos!</a:t>
            </a:r>
            <a:endParaRPr sz="3810" dirty="0"/>
          </a:p>
          <a:p>
            <a:pPr>
              <a:buClr>
                <a:srgbClr val="000000"/>
              </a:buClr>
              <a:buSzPts val="700"/>
            </a:pPr>
            <a:endParaRPr sz="1482" dirty="0">
              <a:solidFill>
                <a:srgbClr val="000000"/>
              </a:solidFill>
              <a:latin typeface="Gill Sans"/>
              <a:ea typeface="Gill Sans"/>
              <a:cs typeface="Gill Sans"/>
              <a:sym typeface="Gill Sans"/>
            </a:endParaRPr>
          </a:p>
          <a:p>
            <a:pPr>
              <a:buClr>
                <a:srgbClr val="000000"/>
              </a:buClr>
              <a:buSzPts val="700"/>
            </a:pPr>
            <a:r>
              <a:rPr lang="fi-FI" sz="1482" dirty="0">
                <a:solidFill>
                  <a:srgbClr val="000000"/>
                </a:solidFill>
                <a:latin typeface="Gill Sans"/>
                <a:ea typeface="Gill Sans"/>
                <a:cs typeface="Gill Sans"/>
                <a:sym typeface="Gill Sans"/>
              </a:rPr>
              <a:t>Dialogien yhteenveto julkaistaan kaikkien käyttöön Opinkirjon verkkosivustolla ja siitä tehdään julkaisu, jota jaetaan </a:t>
            </a:r>
            <a:r>
              <a:rPr lang="fi-FI" sz="1482" dirty="0" err="1">
                <a:solidFill>
                  <a:srgbClr val="000000"/>
                </a:solidFill>
                <a:latin typeface="Gill Sans"/>
                <a:ea typeface="Gill Sans"/>
                <a:cs typeface="Gill Sans"/>
                <a:sym typeface="Gill Sans"/>
              </a:rPr>
              <a:t>Educa</a:t>
            </a:r>
            <a:r>
              <a:rPr lang="fi-FI" sz="1482" dirty="0">
                <a:solidFill>
                  <a:srgbClr val="000000"/>
                </a:solidFill>
                <a:latin typeface="Gill Sans"/>
                <a:ea typeface="Gill Sans"/>
                <a:cs typeface="Gill Sans"/>
                <a:sym typeface="Gill Sans"/>
              </a:rPr>
              <a:t>-messuilla tammikuussa. </a:t>
            </a:r>
            <a:endParaRPr sz="3810" dirty="0"/>
          </a:p>
          <a:p>
            <a:pPr>
              <a:buClr>
                <a:srgbClr val="000000"/>
              </a:buClr>
              <a:buSzPts val="700"/>
            </a:pPr>
            <a:endParaRPr sz="1482" dirty="0">
              <a:solidFill>
                <a:schemeClr val="dk1"/>
              </a:solidFill>
              <a:latin typeface="Gill Sans"/>
              <a:ea typeface="Gill Sans"/>
              <a:cs typeface="Gill Sans"/>
              <a:sym typeface="Gill Sans"/>
            </a:endParaRPr>
          </a:p>
          <a:p>
            <a:pPr algn="just">
              <a:buClr>
                <a:schemeClr val="dk1"/>
              </a:buClr>
              <a:buSzPts val="900"/>
            </a:pPr>
            <a:r>
              <a:rPr lang="fi-FI" sz="1482" dirty="0">
                <a:solidFill>
                  <a:schemeClr val="dk1"/>
                </a:solidFill>
                <a:latin typeface="Gill Sans"/>
                <a:ea typeface="Gill Sans"/>
                <a:cs typeface="Gill Sans"/>
                <a:sym typeface="Gill Sans"/>
              </a:rPr>
              <a:t>Mikäli haluat, voit viestiä osallistumisestasi tähän keskusteluun esimerkiksi sosiaalisessa mediassa. Voit käyttää esimerkiksi tunnisteita #erätauko </a:t>
            </a:r>
            <a:r>
              <a:rPr lang="fi-FI" sz="1482" dirty="0">
                <a:latin typeface="Gill Sans"/>
                <a:ea typeface="Gill Sans"/>
                <a:cs typeface="Gill Sans"/>
                <a:sym typeface="Gill Sans"/>
              </a:rPr>
              <a:t>#</a:t>
            </a:r>
            <a:r>
              <a:rPr lang="fi-FI" sz="1482" dirty="0" err="1">
                <a:latin typeface="Gill Sans"/>
                <a:ea typeface="Gill Sans"/>
                <a:cs typeface="Gill Sans"/>
                <a:sym typeface="Gill Sans"/>
              </a:rPr>
              <a:t>DialogitTulevaisuudenKoulusta</a:t>
            </a:r>
            <a:r>
              <a:rPr lang="fi-FI" sz="1482" dirty="0">
                <a:solidFill>
                  <a:schemeClr val="dk1"/>
                </a:solidFill>
                <a:latin typeface="Gill Sans"/>
                <a:ea typeface="Gill Sans"/>
                <a:cs typeface="Gill Sans"/>
                <a:sym typeface="Gill Sans"/>
              </a:rPr>
              <a:t>. Keskustelu oli luottamuksellinen, joten älä kerro muiden sanomisia eteenpäin ilman lupaa. Omia ajatuksiasi ja tunnelmiasi voit jakaa.</a:t>
            </a:r>
            <a:endParaRPr sz="3810" dirty="0"/>
          </a:p>
          <a:p>
            <a:pPr algn="just">
              <a:buClr>
                <a:schemeClr val="dk1"/>
              </a:buClr>
              <a:buSzPts val="900"/>
            </a:pPr>
            <a:endParaRPr sz="1482" dirty="0">
              <a:solidFill>
                <a:schemeClr val="dk1"/>
              </a:solidFill>
              <a:latin typeface="Gill Sans"/>
              <a:ea typeface="Gill Sans"/>
              <a:cs typeface="Gill Sans"/>
              <a:sym typeface="Gill Sans"/>
            </a:endParaRPr>
          </a:p>
          <a:p>
            <a:pPr algn="just"/>
            <a:r>
              <a:rPr lang="fi-FI" sz="1482" dirty="0">
                <a:solidFill>
                  <a:srgbClr val="000000"/>
                </a:solidFill>
                <a:latin typeface="Gill Sans"/>
                <a:ea typeface="Gill Sans"/>
                <a:cs typeface="Gill Sans"/>
                <a:sym typeface="Gill Sans"/>
              </a:rPr>
              <a:t>Kiitos antoisasta keskustelusta! Toivottavasti jatkatte nyt käynnistynyttä keskustelua.</a:t>
            </a:r>
            <a:endParaRPr sz="1482" dirty="0">
              <a:solidFill>
                <a:schemeClr val="dk1"/>
              </a:solidFill>
              <a:latin typeface="Gill Sans"/>
              <a:ea typeface="Gill Sans"/>
              <a:cs typeface="Gill Sans"/>
              <a:sym typeface="Gill Sans"/>
            </a:endParaRPr>
          </a:p>
          <a:p>
            <a:pPr algn="just">
              <a:buClr>
                <a:schemeClr val="dk1"/>
              </a:buClr>
              <a:buSzPts val="900"/>
            </a:pPr>
            <a:endParaRPr sz="1482" dirty="0">
              <a:solidFill>
                <a:schemeClr val="dk1"/>
              </a:solidFill>
              <a:latin typeface="Gill Sans"/>
              <a:ea typeface="Gill Sans"/>
              <a:cs typeface="Gill Sans"/>
              <a:sym typeface="Gill Sans"/>
            </a:endParaRPr>
          </a:p>
        </p:txBody>
      </p:sp>
      <p:pic>
        <p:nvPicPr>
          <p:cNvPr id="291" name="Google Shape;291;gc0f2b2eed9_0_25"/>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92" name="Google Shape;292;gc0f2b2eed9_0_25"/>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
          <p:cNvSpPr/>
          <p:nvPr/>
        </p:nvSpPr>
        <p:spPr>
          <a:xfrm>
            <a:off x="747" y="422"/>
            <a:ext cx="12190507" cy="6857161"/>
          </a:xfrm>
          <a:prstGeom prst="rect">
            <a:avLst/>
          </a:prstGeom>
          <a:solidFill>
            <a:srgbClr val="FFEF7F"/>
          </a:solidFill>
          <a:ln>
            <a:noFill/>
          </a:ln>
        </p:spPr>
        <p:txBody>
          <a:bodyPr spcFirstLastPara="1" wrap="square" lIns="193511" tIns="96729" rIns="193511" bIns="96729" anchor="ctr" anchorCtr="0">
            <a:noAutofit/>
          </a:bodyPr>
          <a:lstStyle/>
          <a:p>
            <a:pPr algn="ctr"/>
            <a:endParaRPr sz="1799">
              <a:solidFill>
                <a:srgbClr val="FFFFFF"/>
              </a:solidFill>
              <a:latin typeface="Georgia"/>
              <a:ea typeface="Georgia"/>
              <a:cs typeface="Georgia"/>
              <a:sym typeface="Georgia"/>
            </a:endParaRPr>
          </a:p>
        </p:txBody>
      </p:sp>
      <p:sp>
        <p:nvSpPr>
          <p:cNvPr id="200" name="Google Shape;200;p3"/>
          <p:cNvSpPr/>
          <p:nvPr/>
        </p:nvSpPr>
        <p:spPr>
          <a:xfrm>
            <a:off x="1367419" y="532369"/>
            <a:ext cx="9457166" cy="5793262"/>
          </a:xfrm>
          <a:prstGeom prst="rect">
            <a:avLst/>
          </a:prstGeom>
          <a:solidFill>
            <a:srgbClr val="FFFFFF"/>
          </a:solidFill>
          <a:ln>
            <a:noFill/>
          </a:ln>
        </p:spPr>
        <p:txBody>
          <a:bodyPr spcFirstLastPara="1" wrap="square" lIns="193511" tIns="96729" rIns="193511" bIns="96729" anchor="ctr" anchorCtr="0">
            <a:noAutofit/>
          </a:bodyPr>
          <a:lstStyle/>
          <a:p>
            <a:pPr algn="ctr"/>
            <a:endParaRPr sz="1799">
              <a:solidFill>
                <a:srgbClr val="FFFFFF"/>
              </a:solidFill>
              <a:latin typeface="Georgia"/>
              <a:ea typeface="Georgia"/>
              <a:cs typeface="Georgia"/>
              <a:sym typeface="Georgia"/>
            </a:endParaRPr>
          </a:p>
        </p:txBody>
      </p:sp>
      <p:sp>
        <p:nvSpPr>
          <p:cNvPr id="201" name="Google Shape;201;p3"/>
          <p:cNvSpPr txBox="1"/>
          <p:nvPr/>
        </p:nvSpPr>
        <p:spPr>
          <a:xfrm>
            <a:off x="2077723" y="616568"/>
            <a:ext cx="8059837" cy="6615251"/>
          </a:xfrm>
          <a:prstGeom prst="rect">
            <a:avLst/>
          </a:prstGeom>
          <a:noFill/>
          <a:ln>
            <a:noFill/>
          </a:ln>
        </p:spPr>
        <p:txBody>
          <a:bodyPr spcFirstLastPara="1" wrap="square" lIns="193511" tIns="96729" rIns="193511" bIns="96729" anchor="t" anchorCtr="0">
            <a:noAutofit/>
          </a:bodyPr>
          <a:lstStyle/>
          <a:p>
            <a:pPr algn="ctr">
              <a:buClr>
                <a:srgbClr val="000000"/>
              </a:buClr>
              <a:buSzPts val="850"/>
            </a:pPr>
            <a:r>
              <a:rPr lang="fi-FI" sz="1799" b="1" dirty="0">
                <a:solidFill>
                  <a:schemeClr val="dk1"/>
                </a:solidFill>
                <a:latin typeface="Gill Sans"/>
                <a:ea typeface="Gill Sans"/>
                <a:cs typeface="Gill Sans"/>
                <a:sym typeface="Gill Sans"/>
              </a:rPr>
              <a:t>Ohjeita käsikirjoituksen muokkaamiseksi </a:t>
            </a:r>
            <a:endParaRPr sz="3810" dirty="0"/>
          </a:p>
          <a:p>
            <a:pPr>
              <a:spcBef>
                <a:spcPts val="320"/>
              </a:spcBef>
              <a:buClr>
                <a:srgbClr val="000000"/>
              </a:buClr>
              <a:buSzPts val="756"/>
            </a:pPr>
            <a:endParaRPr sz="1600"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Suunnittele keskustelusi ennakkoon käsikirjoituksen pohjalta.  Voit käyttää käsikirjoituksen tukena myös ohjauskortteja:</a:t>
            </a:r>
          </a:p>
          <a:p>
            <a:pPr marL="967710">
              <a:spcBef>
                <a:spcPts val="320"/>
              </a:spcBef>
            </a:pPr>
            <a:r>
              <a:rPr lang="fi-FI" sz="1482" i="1" dirty="0" err="1">
                <a:solidFill>
                  <a:schemeClr val="dk1"/>
                </a:solidFill>
                <a:latin typeface="Gill Sans"/>
                <a:ea typeface="Gill Sans"/>
                <a:cs typeface="Gill Sans"/>
                <a:sym typeface="Gill Sans"/>
              </a:rPr>
              <a:t>https</a:t>
            </a:r>
            <a:r>
              <a:rPr lang="fi-FI" sz="1482" i="1" dirty="0">
                <a:solidFill>
                  <a:schemeClr val="dk1"/>
                </a:solidFill>
                <a:latin typeface="Gill Sans"/>
                <a:ea typeface="Gill Sans"/>
                <a:cs typeface="Gill Sans"/>
                <a:sym typeface="Gill Sans"/>
              </a:rPr>
              <a:t>://</a:t>
            </a:r>
            <a:r>
              <a:rPr lang="fi-FI" sz="1482" i="1" dirty="0" err="1">
                <a:solidFill>
                  <a:schemeClr val="dk1"/>
                </a:solidFill>
                <a:latin typeface="Gill Sans"/>
                <a:ea typeface="Gill Sans"/>
                <a:cs typeface="Gill Sans"/>
                <a:sym typeface="Gill Sans"/>
              </a:rPr>
              <a:t>www.eratauko.fi</a:t>
            </a:r>
            <a:r>
              <a:rPr lang="fi-FI" sz="1482" i="1" dirty="0">
                <a:solidFill>
                  <a:schemeClr val="dk1"/>
                </a:solidFill>
                <a:latin typeface="Gill Sans"/>
                <a:ea typeface="Gill Sans"/>
                <a:cs typeface="Gill Sans"/>
                <a:sym typeface="Gill Sans"/>
              </a:rPr>
              <a:t>/</a:t>
            </a:r>
            <a:r>
              <a:rPr lang="fi-FI" sz="1482" i="1" dirty="0" err="1">
                <a:solidFill>
                  <a:schemeClr val="dk1"/>
                </a:solidFill>
                <a:latin typeface="Gill Sans"/>
                <a:ea typeface="Gill Sans"/>
                <a:cs typeface="Gill Sans"/>
                <a:sym typeface="Gill Sans"/>
              </a:rPr>
              <a:t>tyokalu</a:t>
            </a:r>
            <a:r>
              <a:rPr lang="fi-FI" sz="1482" i="1" dirty="0">
                <a:solidFill>
                  <a:schemeClr val="dk1"/>
                </a:solidFill>
                <a:latin typeface="Gill Sans"/>
                <a:ea typeface="Gill Sans"/>
                <a:cs typeface="Gill Sans"/>
                <a:sym typeface="Gill Sans"/>
              </a:rPr>
              <a:t>/keskustelun-ohjauskortit/</a:t>
            </a:r>
          </a:p>
          <a:p>
            <a:pPr marL="506242" indent="-404633">
              <a:spcBef>
                <a:spcPts val="320"/>
              </a:spcBef>
              <a:buClr>
                <a:srgbClr val="000000"/>
              </a:buClr>
              <a:buSzPts val="756"/>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Käsikirjoitus on keskustelun ohjaamisen tueksi, emmekä ehdota, että jaat sitä keskustelijoille. Se kannattaa esimerkiksi tulostaa itselle muokkauksen jälkeen.  </a:t>
            </a:r>
            <a:endParaRPr lang="fi-FI" sz="1482" dirty="0"/>
          </a:p>
          <a:p>
            <a:pPr marL="506242" indent="-404633">
              <a:spcBef>
                <a:spcPts val="320"/>
              </a:spcBef>
              <a:buClr>
                <a:srgbClr val="000000"/>
              </a:buClr>
              <a:buSzPts val="756"/>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Käsikirjoituksen sanoitukset ovat esimerkkisanoituksia ja toivomme että muokkaat ne kohderyhmälle, keskustelunne aiheeseen ja suuhusi sopiviksi.  </a:t>
            </a:r>
            <a:endParaRPr lang="fi-FI" sz="1482" dirty="0"/>
          </a:p>
          <a:p>
            <a:pPr marL="506242" indent="-404633">
              <a:spcBef>
                <a:spcPts val="320"/>
              </a:spcBef>
              <a:buClr>
                <a:srgbClr val="000000"/>
              </a:buClr>
              <a:buSzPts val="756"/>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Kaikki ajat ovat noin aikoja ja niiden on tarkoitus antaa käsitys ajasta, mikä kuhunkin vaiheeseen kannattaa suunnilleen käyttää. Niitä ei ole tarkoitettu noudatettavan täsmällisesti aloitusta ja lopetusta lukuun ottamatta.  </a:t>
            </a:r>
            <a:endParaRPr lang="fi-FI" sz="1482" dirty="0"/>
          </a:p>
          <a:p>
            <a:pPr marL="506242" indent="-404633">
              <a:spcBef>
                <a:spcPts val="320"/>
              </a:spcBef>
              <a:buClr>
                <a:srgbClr val="000000"/>
              </a:buClr>
              <a:buSzPts val="756"/>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Voit hyödyntää omaa ryhmänohjauksen osaamistasi ja käyttää tarpeen mukaan hyväksi havaittuja keinoja keskustelun ja keskustelijoiden tukemiseksi</a:t>
            </a:r>
          </a:p>
          <a:p>
            <a:pPr marL="967710">
              <a:spcBef>
                <a:spcPts val="320"/>
              </a:spcBef>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Käsikirjoituksessa on ohjaustekoja osittain etäkeskusteluun. Jos järjestät keskustelun kasvokkain, muuta ne tilanteeseen sopiviksi. </a:t>
            </a:r>
          </a:p>
          <a:p>
            <a:pPr>
              <a:spcBef>
                <a:spcPts val="320"/>
              </a:spcBef>
            </a:pPr>
            <a:endParaRPr sz="1600" dirty="0">
              <a:solidFill>
                <a:schemeClr val="dk1"/>
              </a:solidFill>
              <a:latin typeface="Gill Sans"/>
              <a:ea typeface="Gill Sans"/>
              <a:cs typeface="Gill Sans"/>
              <a:sym typeface="Gill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61bdd4b2ff_0_6"/>
          <p:cNvSpPr/>
          <p:nvPr/>
        </p:nvSpPr>
        <p:spPr>
          <a:xfrm>
            <a:off x="809926" y="1194191"/>
            <a:ext cx="4786501" cy="1210912"/>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93511" tIns="193511" rIns="193511" bIns="193511" anchor="ctr" anchorCtr="0">
            <a:noAutofit/>
          </a:bodyPr>
          <a:lstStyle/>
          <a:p>
            <a:pPr>
              <a:buClr>
                <a:srgbClr val="000000"/>
              </a:buClr>
              <a:buSzPts val="1400"/>
            </a:pPr>
            <a:endParaRPr sz="2963">
              <a:solidFill>
                <a:srgbClr val="000000"/>
              </a:solidFill>
              <a:latin typeface="Arial"/>
              <a:ea typeface="Arial"/>
              <a:cs typeface="Arial"/>
              <a:sym typeface="Arial"/>
            </a:endParaRPr>
          </a:p>
        </p:txBody>
      </p:sp>
      <p:pic>
        <p:nvPicPr>
          <p:cNvPr id="208" name="Google Shape;208;g61bdd4b2ff_0_6"/>
          <p:cNvPicPr preferRelativeResize="0"/>
          <p:nvPr/>
        </p:nvPicPr>
        <p:blipFill rotWithShape="1">
          <a:blip r:embed="rId3">
            <a:alphaModFix/>
          </a:blip>
          <a:srcRect/>
          <a:stretch/>
        </p:blipFill>
        <p:spPr>
          <a:xfrm>
            <a:off x="5009489" y="6157325"/>
            <a:ext cx="2174186" cy="501742"/>
          </a:xfrm>
          <a:prstGeom prst="rect">
            <a:avLst/>
          </a:prstGeom>
          <a:noFill/>
          <a:ln>
            <a:noFill/>
          </a:ln>
        </p:spPr>
      </p:pic>
      <p:sp>
        <p:nvSpPr>
          <p:cNvPr id="209" name="Google Shape;209;g61bdd4b2ff_0_6"/>
          <p:cNvSpPr txBox="1"/>
          <p:nvPr/>
        </p:nvSpPr>
        <p:spPr>
          <a:xfrm>
            <a:off x="809926" y="469093"/>
            <a:ext cx="5041129"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900"/>
            </a:pPr>
            <a:endParaRPr sz="1482" b="1"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LUKUOHJE: </a:t>
            </a:r>
            <a:endParaRPr sz="1482" b="1"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Oikealla sanoitus- ja ohjausvinkkejä ohjaajalle:</a:t>
            </a:r>
            <a:endParaRPr sz="3810" dirty="0"/>
          </a:p>
          <a:p>
            <a:pPr>
              <a:buClr>
                <a:schemeClr val="dk1"/>
              </a:buClr>
              <a:buSzPts val="900"/>
            </a:pPr>
            <a:r>
              <a:rPr lang="fi-FI" sz="1482" dirty="0">
                <a:solidFill>
                  <a:schemeClr val="dk1"/>
                </a:solidFill>
                <a:latin typeface="Gill Sans"/>
                <a:ea typeface="Gill Sans"/>
                <a:cs typeface="Gill Sans"/>
                <a:sym typeface="Gill Sans"/>
              </a:rPr>
              <a:t>Perusfontti - sano esimerkiksi näin</a:t>
            </a:r>
            <a:endParaRPr sz="3810" dirty="0"/>
          </a:p>
          <a:p>
            <a:pPr>
              <a:buClr>
                <a:schemeClr val="dk1"/>
              </a:buClr>
              <a:buSzPts val="400"/>
            </a:pPr>
            <a:r>
              <a:rPr lang="fi-FI" sz="1482" i="1" dirty="0">
                <a:solidFill>
                  <a:schemeClr val="dk1"/>
                </a:solidFill>
                <a:latin typeface="Gill Sans"/>
                <a:ea typeface="Gill Sans"/>
                <a:cs typeface="Gill Sans"/>
                <a:sym typeface="Gill Sans"/>
              </a:rPr>
              <a:t>Kursivoitu fontti - ohjaajalle apua keskusteluun</a:t>
            </a:r>
            <a:endParaRPr sz="3810" dirty="0"/>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3810" dirty="0"/>
          </a:p>
          <a:p>
            <a:pPr>
              <a:buClr>
                <a:schemeClr val="dk1"/>
              </a:buClr>
              <a:buSzPts val="400"/>
            </a:pPr>
            <a:endParaRPr sz="1482" dirty="0">
              <a:solidFill>
                <a:srgbClr val="FF0000"/>
              </a:solidFill>
              <a:latin typeface="Gill Sans"/>
              <a:ea typeface="Gill Sans"/>
              <a:cs typeface="Gill Sans"/>
              <a:sym typeface="Gill Sans"/>
            </a:endParaRPr>
          </a:p>
          <a:p>
            <a:pPr>
              <a:buClr>
                <a:srgbClr val="000000"/>
              </a:buClr>
              <a:buSzPts val="900"/>
            </a:pPr>
            <a:r>
              <a:rPr lang="fi-FI" sz="1482" b="1" dirty="0">
                <a:solidFill>
                  <a:schemeClr val="dk1"/>
                </a:solidFill>
                <a:latin typeface="Gill Sans"/>
                <a:ea typeface="Gill Sans"/>
                <a:cs typeface="Gill Sans"/>
                <a:sym typeface="Gill Sans"/>
              </a:rPr>
              <a:t>15 	Aloitus, pelisäännöt, 	esittelykierros, alustus</a:t>
            </a:r>
            <a:endParaRPr sz="1482" b="1"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85 	Yhteinen keskustelu (sis. tauko)</a:t>
            </a:r>
            <a:endParaRPr sz="1482"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Yhteensä 120 min</a:t>
            </a:r>
            <a:endParaRPr sz="1482" dirty="0">
              <a:solidFill>
                <a:schemeClr val="dk1"/>
              </a:solidFill>
              <a:latin typeface="Calibri"/>
              <a:ea typeface="Calibri"/>
              <a:cs typeface="Calibri"/>
              <a:sym typeface="Calibri"/>
            </a:endParaRPr>
          </a:p>
          <a:p>
            <a:pPr>
              <a:buClr>
                <a:srgbClr val="000000"/>
              </a:buClr>
              <a:buSzPts val="900"/>
            </a:pPr>
            <a:endParaRPr sz="1482" dirty="0">
              <a:solidFill>
                <a:schemeClr val="dk1"/>
              </a:solidFill>
              <a:latin typeface="Calibri"/>
              <a:ea typeface="Calibri"/>
              <a:cs typeface="Calibri"/>
              <a:sym typeface="Calibri"/>
            </a:endParaRPr>
          </a:p>
          <a:p>
            <a:pPr>
              <a:buClr>
                <a:schemeClr val="dk1"/>
              </a:buClr>
              <a:buSzPts val="400"/>
            </a:pPr>
            <a:endParaRPr sz="1482" dirty="0">
              <a:solidFill>
                <a:srgbClr val="FF0000"/>
              </a:solidFill>
              <a:latin typeface="Gill Sans"/>
              <a:ea typeface="Gill Sans"/>
              <a:cs typeface="Gill Sans"/>
              <a:sym typeface="Gill Sans"/>
            </a:endParaRPr>
          </a:p>
        </p:txBody>
      </p:sp>
      <p:sp>
        <p:nvSpPr>
          <p:cNvPr id="210" name="Google Shape;210;g61bdd4b2ff_0_6"/>
          <p:cNvSpPr txBox="1"/>
          <p:nvPr/>
        </p:nvSpPr>
        <p:spPr>
          <a:xfrm>
            <a:off x="6346943" y="-1"/>
            <a:ext cx="5685865" cy="5284662"/>
          </a:xfrm>
          <a:prstGeom prst="rect">
            <a:avLst/>
          </a:prstGeom>
          <a:noFill/>
          <a:ln>
            <a:noFill/>
          </a:ln>
        </p:spPr>
        <p:txBody>
          <a:bodyPr spcFirstLastPara="1" wrap="square" lIns="68684" tIns="68684" rIns="68684" bIns="68684" anchor="t" anchorCtr="0">
            <a:noAutofit/>
          </a:bodyPr>
          <a:lstStyle/>
          <a:p>
            <a:pPr algn="ctr">
              <a:buClr>
                <a:srgbClr val="000000"/>
              </a:buClr>
              <a:buSzPts val="900"/>
            </a:pPr>
            <a:r>
              <a:rPr lang="fi-FI" sz="1905" b="1" dirty="0">
                <a:solidFill>
                  <a:srgbClr val="000000"/>
                </a:solidFill>
                <a:latin typeface="Gill Sans"/>
                <a:ea typeface="Gill Sans"/>
                <a:cs typeface="Gill Sans"/>
                <a:sym typeface="Gill Sans"/>
              </a:rPr>
              <a:t>Aloitus </a:t>
            </a:r>
            <a:endParaRPr sz="1905" b="1" dirty="0">
              <a:solidFill>
                <a:srgbClr val="000000"/>
              </a:solidFill>
              <a:latin typeface="Gill Sans"/>
              <a:ea typeface="Gill Sans"/>
              <a:cs typeface="Gill Sans"/>
              <a:sym typeface="Gill Sans"/>
            </a:endParaRPr>
          </a:p>
          <a:p>
            <a:pPr>
              <a:buClr>
                <a:srgbClr val="000000"/>
              </a:buClr>
              <a:buSzPts val="600"/>
            </a:pPr>
            <a:endParaRPr sz="1270" dirty="0">
              <a:solidFill>
                <a:srgbClr val="000000"/>
              </a:solidFill>
              <a:latin typeface="Gill Sans"/>
              <a:ea typeface="Gill Sans"/>
              <a:cs typeface="Gill Sans"/>
              <a:sym typeface="Gill Sans"/>
            </a:endParaRPr>
          </a:p>
          <a:p>
            <a:pPr>
              <a:lnSpc>
                <a:spcPct val="115000"/>
              </a:lnSpc>
              <a:buClr>
                <a:schemeClr val="dk1"/>
              </a:buClr>
              <a:buSzPts val="400"/>
            </a:pPr>
            <a:r>
              <a:rPr lang="fi-FI" sz="1250" dirty="0">
                <a:latin typeface="Gill Sans"/>
                <a:cs typeface="Gill Sans"/>
                <a:sym typeface="Gill Sans"/>
              </a:rPr>
              <a:t>Tervetuloa! Aiheemme on tänään “M</a:t>
            </a:r>
            <a:r>
              <a:rPr lang="fi-FI" sz="1250" dirty="0">
                <a:latin typeface="Gill Sans"/>
                <a:cs typeface="Gill Sans"/>
              </a:rPr>
              <a:t>itä taitoja 30 vuoden päässä tulevaisuudessa tarvitaan ja mitkä ovat koulun tehtävät silloin?</a:t>
            </a:r>
            <a:r>
              <a:rPr lang="fi-FI" sz="1250" dirty="0">
                <a:latin typeface="Gill Sans"/>
                <a:cs typeface="Gill Sans"/>
                <a:sym typeface="Gill Sans"/>
              </a:rPr>
              <a:t>” TAI</a:t>
            </a:r>
            <a:r>
              <a:rPr lang="fi-FI" sz="1250" dirty="0">
                <a:ea typeface="+mn-lt"/>
                <a:cs typeface="+mn-lt"/>
              </a:rPr>
              <a:t> "Mitä taitoja tarvitaan ja miten koulun tulisi järjestyä, jotta oppijat saisivat valmiuksia maailman muuttamiseen</a:t>
            </a:r>
            <a:r>
              <a:rPr lang="fi-FI" sz="1250" dirty="0">
                <a:ea typeface="+mn-lt"/>
                <a:cs typeface="+mn-lt"/>
                <a:sym typeface="Gill Sans"/>
              </a:rPr>
              <a:t>?"</a:t>
            </a:r>
            <a:endParaRPr sz="1270" dirty="0">
              <a:solidFill>
                <a:srgbClr val="FF0000"/>
              </a:solidFill>
              <a:latin typeface="Gill Sans"/>
              <a:cs typeface="Gill Sans"/>
              <a:sym typeface="Gill Sans"/>
            </a:endParaRPr>
          </a:p>
          <a:p>
            <a:pPr>
              <a:lnSpc>
                <a:spcPct val="115000"/>
              </a:lnSpc>
              <a:buClr>
                <a:schemeClr val="dk1"/>
              </a:buClr>
              <a:buSzPts val="400"/>
            </a:pPr>
            <a:endParaRPr sz="1250" dirty="0">
              <a:solidFill>
                <a:srgbClr val="000000"/>
              </a:solidFill>
              <a:latin typeface="Gill Sans"/>
              <a:ea typeface="Gill Sans"/>
              <a:cs typeface="Gill Sans"/>
            </a:endParaRPr>
          </a:p>
          <a:p>
            <a:pPr>
              <a:lnSpc>
                <a:spcPct val="115000"/>
              </a:lnSpc>
              <a:buClr>
                <a:schemeClr val="dk1"/>
              </a:buClr>
              <a:buSzPts val="400"/>
            </a:pPr>
            <a:r>
              <a:rPr lang="fi-FI" sz="1250" dirty="0">
                <a:solidFill>
                  <a:srgbClr val="000000"/>
                </a:solidFill>
                <a:latin typeface="Gill Sans"/>
                <a:ea typeface="Gill Sans"/>
                <a:cs typeface="Gill Sans"/>
                <a:sym typeface="Gill Sans"/>
              </a:rPr>
              <a:t>Minä toimin keskustelun ohjaajana. X toimii keskustelun kirjurina ja kirjoittaa mahdollisimman yksi yhteen sen mitä puhutte, mutta niin ettei nimiä kirjata. Kirjausta käytetään materiaalina yhteenvetoon. </a:t>
            </a:r>
            <a:r>
              <a:rPr lang="fi-FI" sz="1250" dirty="0">
                <a:latin typeface="Gill Sans"/>
                <a:ea typeface="+mn-lt"/>
                <a:cs typeface="+mn-lt"/>
                <a:sym typeface="Gill Sans"/>
              </a:rPr>
              <a:t>Mikäli nauhoitatte dialogin voit kertoa siitä näin: Dialogi nauhoitetaan kirjausten tarkistamiseksi. Tallenneta ei jaeta ja se tuhotaan, kun kirjausteksti on </a:t>
            </a:r>
            <a:r>
              <a:rPr lang="fi-FI" sz="1250">
                <a:latin typeface="Gill Sans"/>
                <a:ea typeface="+mn-lt"/>
                <a:cs typeface="+mn-lt"/>
                <a:sym typeface="Gill Sans"/>
              </a:rPr>
              <a:t>valmis.</a:t>
            </a:r>
            <a:r>
              <a:rPr lang="fi-FI" sz="1250">
                <a:solidFill>
                  <a:srgbClr val="000000"/>
                </a:solidFill>
                <a:latin typeface="Gill Sans"/>
                <a:ea typeface="+mn-lt"/>
                <a:cs typeface="Calibri"/>
                <a:sym typeface="Gill Sans"/>
              </a:rPr>
              <a:t> </a:t>
            </a:r>
            <a:r>
              <a:rPr lang="fi-FI" sz="1250" dirty="0">
                <a:solidFill>
                  <a:srgbClr val="000000"/>
                </a:solidFill>
                <a:latin typeface="Gill Sans"/>
                <a:ea typeface="Gill Sans"/>
                <a:cs typeface="Gill Sans"/>
                <a:sym typeface="Gill Sans"/>
              </a:rPr>
              <a:t>Yhteenveto julkaistaan kaikkien käyttöön </a:t>
            </a:r>
            <a:r>
              <a:rPr lang="fi-FI" sz="1250" dirty="0">
                <a:latin typeface="Gill Sans"/>
                <a:ea typeface="Gill Sans"/>
                <a:cs typeface="Gill Sans"/>
                <a:sym typeface="Gill Sans"/>
              </a:rPr>
              <a:t>Kehittämiskeskus Opinkirjon verkkosivustolla</a:t>
            </a:r>
            <a:r>
              <a:rPr lang="fi-FI" sz="1250" dirty="0">
                <a:solidFill>
                  <a:srgbClr val="000000"/>
                </a:solidFill>
                <a:latin typeface="Gill Sans"/>
                <a:ea typeface="Gill Sans"/>
                <a:cs typeface="Gill Sans"/>
                <a:sym typeface="Gill Sans"/>
              </a:rPr>
              <a:t> ja siitä tuotetaan julkaisu, jota jaetaan tammikuussa opetusalan </a:t>
            </a:r>
            <a:r>
              <a:rPr lang="fi-FI" sz="1250" dirty="0" err="1">
                <a:solidFill>
                  <a:srgbClr val="000000"/>
                </a:solidFill>
                <a:latin typeface="Gill Sans"/>
                <a:ea typeface="Gill Sans"/>
                <a:cs typeface="Gill Sans"/>
                <a:sym typeface="Gill Sans"/>
              </a:rPr>
              <a:t>Educa</a:t>
            </a:r>
            <a:r>
              <a:rPr lang="fi-FI" sz="1250" dirty="0">
                <a:latin typeface="Gill Sans"/>
                <a:ea typeface="Gill Sans"/>
                <a:cs typeface="Gill Sans"/>
                <a:sym typeface="Gill Sans"/>
              </a:rPr>
              <a:t>-messuilla</a:t>
            </a:r>
            <a:r>
              <a:rPr lang="fi-FI" sz="1250" dirty="0">
                <a:solidFill>
                  <a:srgbClr val="000000"/>
                </a:solidFill>
                <a:latin typeface="Gill Sans"/>
                <a:ea typeface="Gill Sans"/>
                <a:cs typeface="Gill Sans"/>
                <a:sym typeface="Gill Sans"/>
              </a:rPr>
              <a:t>. </a:t>
            </a:r>
            <a:endParaRPr sz="1250">
              <a:solidFill>
                <a:srgbClr val="000000"/>
              </a:solidFill>
              <a:latin typeface="Gill Sans"/>
              <a:ea typeface="Gill Sans"/>
              <a:cs typeface="Gill Sans"/>
            </a:endParaRPr>
          </a:p>
          <a:p>
            <a:pPr>
              <a:lnSpc>
                <a:spcPct val="115000"/>
              </a:lnSpc>
              <a:buClr>
                <a:schemeClr val="dk1"/>
              </a:buClr>
              <a:buSzPts val="400"/>
            </a:pPr>
            <a:endParaRPr sz="1270" dirty="0">
              <a:solidFill>
                <a:srgbClr val="000000"/>
              </a:solidFill>
              <a:latin typeface="Gill Sans"/>
              <a:ea typeface="Gill Sans"/>
              <a:cs typeface="Gill Sans"/>
              <a:sym typeface="Gill Sans"/>
            </a:endParaRPr>
          </a:p>
          <a:p>
            <a:pPr>
              <a:lnSpc>
                <a:spcPct val="115000"/>
              </a:lnSpc>
              <a:buClr>
                <a:schemeClr val="dk1"/>
              </a:buClr>
              <a:buSzPts val="400"/>
            </a:pPr>
            <a:r>
              <a:rPr lang="fi-FI" sz="1270" dirty="0">
                <a:solidFill>
                  <a:srgbClr val="000000"/>
                </a:solidFill>
                <a:latin typeface="Gill Sans"/>
                <a:ea typeface="Gill Sans"/>
                <a:cs typeface="Gill Sans"/>
                <a:sym typeface="Gill Sans"/>
              </a:rPr>
              <a:t>Pyritään tänään puhumaan omasta kokemuksesta. </a:t>
            </a:r>
            <a:r>
              <a:rPr lang="fi-FI" sz="1270" dirty="0">
                <a:solidFill>
                  <a:schemeClr val="dk1"/>
                </a:solidFill>
                <a:latin typeface="Gill Sans"/>
                <a:ea typeface="Gill Sans"/>
                <a:cs typeface="Gill Sans"/>
                <a:sym typeface="Gill Sans"/>
              </a:rPr>
              <a:t>Puhutaan enemmän itsestä, kuin muista. Keskustelussa ei ole tarkoitus vakuuttaa, voittaa tai väitellä. </a:t>
            </a:r>
            <a:endParaRPr sz="1270" dirty="0">
              <a:solidFill>
                <a:schemeClr val="dk1"/>
              </a:solidFill>
              <a:latin typeface="Gill Sans"/>
              <a:ea typeface="Gill Sans"/>
              <a:cs typeface="Gill Sans"/>
              <a:sym typeface="Gill Sans"/>
            </a:endParaRPr>
          </a:p>
          <a:p>
            <a:pPr>
              <a:lnSpc>
                <a:spcPct val="115000"/>
              </a:lnSpc>
              <a:buClr>
                <a:schemeClr val="dk1"/>
              </a:buClr>
              <a:buSzPts val="400"/>
            </a:pPr>
            <a:endParaRPr sz="1270" dirty="0">
              <a:solidFill>
                <a:schemeClr val="dk1"/>
              </a:solidFill>
              <a:latin typeface="Gill Sans"/>
              <a:ea typeface="Gill Sans"/>
              <a:cs typeface="Gill Sans"/>
              <a:sym typeface="Gill Sans"/>
            </a:endParaRPr>
          </a:p>
          <a:p>
            <a:pPr>
              <a:lnSpc>
                <a:spcPct val="115000"/>
              </a:lnSpc>
              <a:buClr>
                <a:schemeClr val="dk1"/>
              </a:buClr>
              <a:buSzPts val="400"/>
            </a:pPr>
            <a:r>
              <a:rPr lang="fi-FI" sz="1270" dirty="0">
                <a:solidFill>
                  <a:schemeClr val="dk1"/>
                </a:solidFill>
                <a:latin typeface="Gill Sans"/>
                <a:ea typeface="Gill Sans"/>
                <a:cs typeface="Gill Sans"/>
                <a:sym typeface="Gill Sans"/>
              </a:rPr>
              <a:t>Keskustelun aikana ja sen jälkeen saa olla erilaisia näkemyksiä aiheesta, emme pyri yksimielisyyteen. Keskustelun lopuksi pohditaan, mitä olemme oppineet tai oivaltaneet yhteisen keskustelun aikana.</a:t>
            </a:r>
            <a:endParaRPr sz="1270" dirty="0">
              <a:solidFill>
                <a:schemeClr val="dk1"/>
              </a:solidFill>
              <a:latin typeface="Gill Sans"/>
              <a:ea typeface="Gill Sans"/>
              <a:cs typeface="Gill Sans"/>
              <a:sym typeface="Gill Sans"/>
            </a:endParaRPr>
          </a:p>
          <a:p>
            <a:pPr>
              <a:lnSpc>
                <a:spcPct val="115000"/>
              </a:lnSpc>
              <a:buClr>
                <a:schemeClr val="dk1"/>
              </a:buClr>
              <a:buSzPts val="400"/>
            </a:pPr>
            <a:endParaRPr sz="1270" dirty="0">
              <a:solidFill>
                <a:schemeClr val="dk1"/>
              </a:solidFill>
              <a:latin typeface="Gill Sans"/>
              <a:ea typeface="Gill Sans"/>
              <a:cs typeface="Gill Sans"/>
              <a:sym typeface="Gill Sans"/>
            </a:endParaRPr>
          </a:p>
          <a:p>
            <a:pPr>
              <a:lnSpc>
                <a:spcPct val="115000"/>
              </a:lnSpc>
              <a:buClr>
                <a:schemeClr val="dk1"/>
              </a:buClr>
              <a:buSzPts val="400"/>
            </a:pPr>
            <a:r>
              <a:rPr lang="fi-FI" sz="1270" dirty="0">
                <a:solidFill>
                  <a:srgbClr val="000000"/>
                </a:solidFill>
                <a:latin typeface="Gill Sans"/>
                <a:ea typeface="Gill Sans"/>
                <a:cs typeface="Gill Sans"/>
                <a:sym typeface="Gill Sans"/>
              </a:rPr>
              <a:t>Keskustelussa ei tarvitse tehdä päätöksiä tai etsiä ratkaisuja, mutta sellaisia voi nousta esiin. Voimme jutella rauhassa, ja </a:t>
            </a:r>
            <a:r>
              <a:rPr lang="fi-FI" sz="1270" dirty="0">
                <a:solidFill>
                  <a:schemeClr val="dk1"/>
                </a:solidFill>
                <a:latin typeface="Gill Sans"/>
                <a:ea typeface="Gill Sans"/>
                <a:cs typeface="Gill Sans"/>
                <a:sym typeface="Gill Sans"/>
              </a:rPr>
              <a:t>keskustelu käydään luottamuksellisesti.</a:t>
            </a:r>
            <a:endParaRPr sz="1270" dirty="0">
              <a:solidFill>
                <a:schemeClr val="dk1"/>
              </a:solidFill>
              <a:latin typeface="Gill Sans"/>
              <a:ea typeface="Gill Sans"/>
              <a:cs typeface="Gill Sans"/>
              <a:sym typeface="Gill Sans"/>
            </a:endParaRPr>
          </a:p>
          <a:p>
            <a:pPr>
              <a:lnSpc>
                <a:spcPct val="115000"/>
              </a:lnSpc>
              <a:buClr>
                <a:schemeClr val="dk1"/>
              </a:buClr>
              <a:buSzPts val="400"/>
            </a:pPr>
            <a:endParaRPr sz="1270" dirty="0">
              <a:solidFill>
                <a:schemeClr val="dk1"/>
              </a:solidFill>
              <a:latin typeface="Gill Sans"/>
              <a:ea typeface="Gill Sans"/>
              <a:cs typeface="Gill Sans"/>
              <a:sym typeface="Gill Sans"/>
            </a:endParaRPr>
          </a:p>
          <a:p>
            <a:pPr>
              <a:lnSpc>
                <a:spcPct val="115000"/>
              </a:lnSpc>
              <a:buClr>
                <a:schemeClr val="dk1"/>
              </a:buClr>
              <a:buSzPts val="400"/>
            </a:pPr>
            <a:r>
              <a:rPr lang="fi-FI" sz="1270" dirty="0">
                <a:solidFill>
                  <a:schemeClr val="dk1"/>
                </a:solidFill>
                <a:latin typeface="Gill Sans"/>
                <a:ea typeface="Gill Sans"/>
                <a:cs typeface="Gill Sans"/>
                <a:sym typeface="Gill Sans"/>
              </a:rPr>
              <a:t>Käydään alkuun lyhyt esittelykierros. Voit esitellä itsesi pelkällä etunimellä ja kertomalla</a:t>
            </a:r>
            <a:r>
              <a:rPr lang="fi-FI" sz="1270" dirty="0">
                <a:latin typeface="Gill Sans"/>
                <a:ea typeface="Gill Sans"/>
                <a:cs typeface="Gill Sans"/>
                <a:sym typeface="Gill Sans"/>
              </a:rPr>
              <a:t>, millaisia koulussa opittuja taitoja tai valmiuksia olet tarvinnut arkielämässä. </a:t>
            </a:r>
            <a:endParaRPr sz="1270" dirty="0">
              <a:latin typeface="Gill Sans"/>
              <a:ea typeface="Gill Sans"/>
              <a:cs typeface="Gill Sans"/>
              <a:sym typeface="Gill Sans"/>
            </a:endParaRPr>
          </a:p>
          <a:p>
            <a:pPr marL="2903129" indent="967710">
              <a:buClr>
                <a:schemeClr val="dk1"/>
              </a:buClr>
              <a:buSzPts val="400"/>
            </a:pPr>
            <a:r>
              <a:rPr lang="fi-FI" sz="1482" b="1" dirty="0">
                <a:solidFill>
                  <a:srgbClr val="000000"/>
                </a:solidFill>
                <a:latin typeface="Gill Sans"/>
                <a:ea typeface="Gill Sans"/>
                <a:cs typeface="Gill Sans"/>
                <a:sym typeface="Gill Sans"/>
              </a:rPr>
              <a:t>10 min</a:t>
            </a:r>
            <a:endParaRPr sz="1482" b="1" dirty="0">
              <a:solidFill>
                <a:srgbClr val="000000"/>
              </a:solidFill>
              <a:latin typeface="Gill Sans"/>
              <a:ea typeface="Gill Sans"/>
              <a:cs typeface="Gill Sans"/>
              <a:sym typeface="Gill Sans"/>
            </a:endParaRPr>
          </a:p>
          <a:p>
            <a:pPr>
              <a:buClr>
                <a:srgbClr val="000000"/>
              </a:buClr>
              <a:buSzPts val="600"/>
            </a:pPr>
            <a:endParaRPr sz="1482" dirty="0">
              <a:solidFill>
                <a:srgbClr val="000000"/>
              </a:solidFill>
              <a:latin typeface="Gill Sans"/>
              <a:ea typeface="Gill Sans"/>
              <a:cs typeface="Gill Sans"/>
              <a:sym typeface="Gill Sans"/>
            </a:endParaRPr>
          </a:p>
          <a:p>
            <a:pPr>
              <a:buClr>
                <a:srgbClr val="000000"/>
              </a:buClr>
              <a:buSzPts val="600"/>
            </a:pPr>
            <a:endParaRPr sz="1482" dirty="0">
              <a:solidFill>
                <a:srgbClr val="000000"/>
              </a:solidFill>
              <a:latin typeface="Gill Sans"/>
              <a:ea typeface="Gill Sans"/>
              <a:cs typeface="Gill Sans"/>
              <a:sym typeface="Gill Sans"/>
            </a:endParaRPr>
          </a:p>
          <a:p>
            <a:pPr>
              <a:buClr>
                <a:srgbClr val="000000"/>
              </a:buClr>
              <a:buSzPts val="500"/>
            </a:pPr>
            <a:endParaRPr sz="1482" dirty="0">
              <a:solidFill>
                <a:srgbClr val="000000"/>
              </a:solidFill>
              <a:latin typeface="Gill Sans"/>
              <a:ea typeface="Gill Sans"/>
              <a:cs typeface="Gill Sans"/>
              <a:sym typeface="Gill Sans"/>
            </a:endParaRPr>
          </a:p>
        </p:txBody>
      </p:sp>
      <p:cxnSp>
        <p:nvCxnSpPr>
          <p:cNvPr id="211" name="Google Shape;211;g61bdd4b2ff_0_6"/>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61bdd4b2ff_0_523"/>
          <p:cNvSpPr txBox="1"/>
          <p:nvPr/>
        </p:nvSpPr>
        <p:spPr>
          <a:xfrm>
            <a:off x="897978" y="685199"/>
            <a:ext cx="4877938" cy="4493774"/>
          </a:xfrm>
          <a:prstGeom prst="rect">
            <a:avLst/>
          </a:prstGeom>
          <a:noFill/>
          <a:ln>
            <a:noFill/>
          </a:ln>
        </p:spPr>
        <p:txBody>
          <a:bodyPr spcFirstLastPara="1" wrap="square" lIns="68684" tIns="68684" rIns="68684" bIns="68684" anchor="t" anchorCtr="0">
            <a:noAutofit/>
          </a:bodyPr>
          <a:lstStyle/>
          <a:p>
            <a:pPr>
              <a:buClr>
                <a:srgbClr val="000000"/>
              </a:buClr>
              <a:buSzPts val="900"/>
            </a:pPr>
            <a:r>
              <a:rPr lang="fi-FI" sz="1905" b="1">
                <a:solidFill>
                  <a:srgbClr val="000000"/>
                </a:solidFill>
                <a:latin typeface="Gill Sans"/>
                <a:ea typeface="Gill Sans"/>
                <a:cs typeface="Gill Sans"/>
                <a:sym typeface="Gill Sans"/>
              </a:rPr>
              <a:t>Rakentavan keskustelun pelisäännöt</a:t>
            </a:r>
            <a:endParaRPr sz="1905" b="1">
              <a:solidFill>
                <a:srgbClr val="000000"/>
              </a:solidFill>
              <a:latin typeface="Gill Sans"/>
              <a:ea typeface="Gill Sans"/>
              <a:cs typeface="Gill Sans"/>
              <a:sym typeface="Gill Sans"/>
            </a:endParaRPr>
          </a:p>
          <a:p>
            <a:pPr>
              <a:buClr>
                <a:srgbClr val="000000"/>
              </a:buClr>
              <a:buSzPts val="900"/>
            </a:pPr>
            <a:endParaRPr sz="1905">
              <a:solidFill>
                <a:srgbClr val="000000"/>
              </a:solidFill>
              <a:latin typeface="Gill Sans"/>
              <a:ea typeface="Gill Sans"/>
              <a:cs typeface="Gill Sans"/>
              <a:sym typeface="Gill Sans"/>
            </a:endParaRPr>
          </a:p>
          <a:p>
            <a:pPr>
              <a:buClr>
                <a:srgbClr val="000000"/>
              </a:buClr>
              <a:buSzPts val="900"/>
            </a:pPr>
            <a:endParaRPr sz="1905">
              <a:solidFill>
                <a:srgbClr val="000000"/>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1. Kuuntele </a:t>
            </a:r>
            <a:r>
              <a:rPr lang="fi-FI" sz="1482">
                <a:solidFill>
                  <a:schemeClr val="dk1"/>
                </a:solidFill>
                <a:latin typeface="Gill Sans"/>
                <a:ea typeface="Gill Sans"/>
                <a:cs typeface="Gill Sans"/>
                <a:sym typeface="Gill Sans"/>
              </a:rPr>
              <a:t>toisia, älä keskeytä tai käynnistä sivukeskusteluja.</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2. Liity</a:t>
            </a:r>
            <a:r>
              <a:rPr lang="fi-FI" sz="1482">
                <a:solidFill>
                  <a:schemeClr val="dk1"/>
                </a:solidFill>
                <a:latin typeface="Gill Sans"/>
                <a:ea typeface="Gill Sans"/>
                <a:cs typeface="Gill Sans"/>
                <a:sym typeface="Gill Sans"/>
              </a:rPr>
              <a:t> toisten puheeseen ja käytä arkikieltä.</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3. Kerro </a:t>
            </a:r>
            <a:r>
              <a:rPr lang="fi-FI" sz="1482">
                <a:solidFill>
                  <a:schemeClr val="dk1"/>
                </a:solidFill>
                <a:latin typeface="Gill Sans"/>
                <a:ea typeface="Gill Sans"/>
                <a:cs typeface="Gill Sans"/>
                <a:sym typeface="Gill Sans"/>
              </a:rPr>
              <a:t>omasta kokemuksesta.</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4. Puhuttele</a:t>
            </a:r>
            <a:r>
              <a:rPr lang="fi-FI" sz="1482">
                <a:solidFill>
                  <a:schemeClr val="dk1"/>
                </a:solidFill>
                <a:latin typeface="Gill Sans"/>
                <a:ea typeface="Gill Sans"/>
                <a:cs typeface="Gill Sans"/>
                <a:sym typeface="Gill Sans"/>
              </a:rPr>
              <a:t> muita suoraan ja kysy heidän näkemyksiään.</a:t>
            </a:r>
            <a:endParaRPr sz="1482">
              <a:solidFill>
                <a:schemeClr val="dk1"/>
              </a:solidFill>
              <a:latin typeface="Gill Sans"/>
              <a:ea typeface="Gill Sans"/>
              <a:cs typeface="Gill Sans"/>
              <a:sym typeface="Gill Sans"/>
            </a:endParaRPr>
          </a:p>
          <a:p>
            <a:pPr marL="349451">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5. Ole läsnä</a:t>
            </a:r>
            <a:r>
              <a:rPr lang="fi-FI" sz="1482">
                <a:solidFill>
                  <a:schemeClr val="dk1"/>
                </a:solidFill>
                <a:latin typeface="Gill Sans"/>
                <a:ea typeface="Gill Sans"/>
                <a:cs typeface="Gill Sans"/>
                <a:sym typeface="Gill Sans"/>
              </a:rPr>
              <a:t> ja </a:t>
            </a:r>
            <a:r>
              <a:rPr lang="fi-FI" sz="1482" b="1">
                <a:solidFill>
                  <a:schemeClr val="dk1"/>
                </a:solidFill>
                <a:latin typeface="Gill Sans"/>
                <a:ea typeface="Gill Sans"/>
                <a:cs typeface="Gill Sans"/>
                <a:sym typeface="Gill Sans"/>
              </a:rPr>
              <a:t>kunnioita</a:t>
            </a:r>
            <a:r>
              <a:rPr lang="fi-FI" sz="1482">
                <a:solidFill>
                  <a:schemeClr val="dk1"/>
                </a:solidFill>
                <a:latin typeface="Gill Sans"/>
                <a:ea typeface="Gill Sans"/>
                <a:cs typeface="Gill Sans"/>
                <a:sym typeface="Gill Sans"/>
              </a:rPr>
              <a:t> toisia sekä luottamuksen ilmapiiriä.</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6. Etsi ja kokoa</a:t>
            </a:r>
            <a:r>
              <a:rPr lang="fi-FI" sz="1482">
                <a:solidFill>
                  <a:schemeClr val="dk1"/>
                </a:solidFill>
                <a:latin typeface="Gill Sans"/>
                <a:ea typeface="Gill Sans"/>
                <a:cs typeface="Gill Sans"/>
                <a:sym typeface="Gill Sans"/>
              </a:rPr>
              <a:t>. Työstä rohkeasti esiin tulevia ristiriitoja ja etsi piiloon jääneitä asioita.</a:t>
            </a:r>
            <a:endParaRPr sz="1482">
              <a:solidFill>
                <a:schemeClr val="dk1"/>
              </a:solidFill>
              <a:latin typeface="Gill Sans"/>
              <a:ea typeface="Gill Sans"/>
              <a:cs typeface="Gill Sans"/>
              <a:sym typeface="Gill Sans"/>
            </a:endParaRPr>
          </a:p>
        </p:txBody>
      </p:sp>
      <p:sp>
        <p:nvSpPr>
          <p:cNvPr id="218" name="Google Shape;218;g61bdd4b2ff_0_523"/>
          <p:cNvSpPr txBox="1"/>
          <p:nvPr/>
        </p:nvSpPr>
        <p:spPr>
          <a:xfrm>
            <a:off x="6417249" y="307067"/>
            <a:ext cx="5060813" cy="6253311"/>
          </a:xfrm>
          <a:prstGeom prst="rect">
            <a:avLst/>
          </a:prstGeom>
          <a:noFill/>
          <a:ln>
            <a:noFill/>
          </a:ln>
        </p:spPr>
        <p:txBody>
          <a:bodyPr spcFirstLastPara="1" wrap="square" lIns="68684" tIns="68684" rIns="68684" bIns="68684" anchor="t" anchorCtr="0">
            <a:noAutofit/>
          </a:bodyPr>
          <a:lstStyle/>
          <a:p>
            <a:pPr>
              <a:lnSpc>
                <a:spcPct val="115000"/>
              </a:lnSpc>
              <a:buClr>
                <a:srgbClr val="000000"/>
              </a:buClr>
              <a:buSzPts val="700"/>
            </a:pPr>
            <a:endParaRPr sz="1482" dirty="0">
              <a:solidFill>
                <a:schemeClr val="dk1"/>
              </a:solidFill>
              <a:latin typeface="Gill Sans"/>
              <a:ea typeface="Gill Sans"/>
              <a:cs typeface="Gill Sans"/>
              <a:sym typeface="Gill Sans"/>
            </a:endParaRPr>
          </a:p>
          <a:p>
            <a:pPr>
              <a:lnSpc>
                <a:spcPct val="115000"/>
              </a:lnSpc>
              <a:buClr>
                <a:srgbClr val="000000"/>
              </a:buClr>
              <a:buSzPts val="700"/>
            </a:pPr>
            <a:endParaRPr sz="1482" dirty="0">
              <a:solidFill>
                <a:schemeClr val="dk1"/>
              </a:solidFill>
              <a:latin typeface="Gill Sans"/>
              <a:ea typeface="Gill Sans"/>
              <a:cs typeface="Gill Sans"/>
              <a:sym typeface="Gill Sans"/>
            </a:endParaRPr>
          </a:p>
          <a:p>
            <a:pPr>
              <a:lnSpc>
                <a:spcPct val="115000"/>
              </a:lnSpc>
              <a:buClr>
                <a:srgbClr val="000000"/>
              </a:buClr>
              <a:buSzPts val="700"/>
            </a:pPr>
            <a:r>
              <a:rPr lang="fi-FI" sz="1482" dirty="0">
                <a:solidFill>
                  <a:schemeClr val="dk1"/>
                </a:solidFill>
                <a:latin typeface="Gill Sans"/>
                <a:ea typeface="Gill Sans"/>
                <a:cs typeface="Gill Sans"/>
                <a:sym typeface="Gill Sans"/>
              </a:rPr>
              <a:t>Keskustelussa käytetään Rakentavan keskustelun pelisääntöjä, käydään ne vielä lyhyesti läpi…</a:t>
            </a:r>
            <a:endParaRPr sz="1270" dirty="0">
              <a:solidFill>
                <a:schemeClr val="dk1"/>
              </a:solidFill>
              <a:latin typeface="Gill Sans"/>
              <a:ea typeface="Gill Sans"/>
              <a:cs typeface="Gill Sans"/>
              <a:sym typeface="Gill Sans"/>
            </a:endParaRPr>
          </a:p>
          <a:p>
            <a:pPr>
              <a:lnSpc>
                <a:spcPct val="115000"/>
              </a:lnSpc>
              <a:buClr>
                <a:srgbClr val="000000"/>
              </a:buClr>
              <a:buSzPts val="700"/>
            </a:pPr>
            <a:endParaRPr sz="1270" dirty="0">
              <a:solidFill>
                <a:schemeClr val="dk1"/>
              </a:solidFill>
              <a:latin typeface="Gill Sans"/>
              <a:ea typeface="Gill Sans"/>
              <a:cs typeface="Gill Sans"/>
              <a:sym typeface="Gill Sans"/>
            </a:endParaRPr>
          </a:p>
          <a:p>
            <a:pPr marL="967710" indent="-577938" algn="just">
              <a:buClr>
                <a:srgbClr val="000000"/>
              </a:buClr>
              <a:buSzPts val="700"/>
              <a:buFont typeface="Gill Sans"/>
              <a:buChar char="➔"/>
            </a:pPr>
            <a:r>
              <a:rPr lang="fi-FI" sz="1482" i="1" dirty="0">
                <a:solidFill>
                  <a:srgbClr val="000000"/>
                </a:solidFill>
                <a:latin typeface="Gill Sans"/>
                <a:ea typeface="Gill Sans"/>
                <a:cs typeface="Gill Sans"/>
                <a:sym typeface="Gill Sans"/>
              </a:rPr>
              <a:t>Ohjaaja kertaa läpi kuusi pelisääntöä, jotka löytyvät vasemmalta. </a:t>
            </a:r>
            <a:endParaRPr sz="1482" i="1" dirty="0">
              <a:solidFill>
                <a:srgbClr val="000000"/>
              </a:solidFill>
              <a:latin typeface="Gill Sans"/>
              <a:ea typeface="Gill Sans"/>
              <a:cs typeface="Gill Sans"/>
              <a:sym typeface="Gill Sans"/>
            </a:endParaRPr>
          </a:p>
          <a:p>
            <a:pPr algn="just">
              <a:buClr>
                <a:srgbClr val="000000"/>
              </a:buClr>
              <a:buSzPts val="600"/>
            </a:pPr>
            <a:endParaRPr sz="1270" i="1" dirty="0">
              <a:solidFill>
                <a:srgbClr val="FF0000"/>
              </a:solidFill>
              <a:latin typeface="Gill Sans"/>
              <a:ea typeface="Gill Sans"/>
              <a:cs typeface="Gill Sans"/>
              <a:sym typeface="Gill Sans"/>
            </a:endParaRPr>
          </a:p>
          <a:p>
            <a:pPr algn="just">
              <a:buClr>
                <a:srgbClr val="000000"/>
              </a:buClr>
              <a:buSzPts val="600"/>
            </a:pPr>
            <a:r>
              <a:rPr lang="fi-FI" sz="1270" i="1" dirty="0">
                <a:solidFill>
                  <a:schemeClr val="dk1"/>
                </a:solidFill>
                <a:latin typeface="Gill Sans"/>
                <a:ea typeface="Gill Sans"/>
                <a:cs typeface="Gill Sans"/>
                <a:sym typeface="Gill Sans"/>
              </a:rPr>
              <a:t>1</a:t>
            </a:r>
            <a:r>
              <a:rPr lang="fi-FI" sz="1376" i="1" dirty="0">
                <a:solidFill>
                  <a:schemeClr val="dk1"/>
                </a:solidFill>
                <a:latin typeface="Gill Sans"/>
                <a:ea typeface="Gill Sans"/>
                <a:cs typeface="Gill Sans"/>
                <a:sym typeface="Gill Sans"/>
              </a:rPr>
              <a:t>. </a:t>
            </a:r>
            <a:r>
              <a:rPr lang="fi-FI" sz="1376" i="1" dirty="0">
                <a:solidFill>
                  <a:schemeClr val="dk1"/>
                </a:solidFill>
                <a:highlight>
                  <a:srgbClr val="FFFFFF"/>
                </a:highlight>
                <a:latin typeface="Gill Sans"/>
                <a:ea typeface="Gill Sans"/>
                <a:cs typeface="Gill Sans"/>
                <a:sym typeface="Gill Sans"/>
              </a:rPr>
              <a:t>Jokaisella täytyy olla mahdollisuus rauhassa kertoa omista näkemyksistään. On tärkeää, että emme keskeytä toisiamme emmekä aloita sivukeskusteluja.</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2. Kuunnellaan toisiamme ja viitataan omissa puheenvuoroissa siihen, mitä toiset sanoivat. Käytä arkikieltä - vältetään erikoistermejä. </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3. Jaamme omia kokemuksiamme tästä aiheesta. Voit jatkaa toisen kokemuksesta ja kertoa, miten oma kokemuksesi on samanlainen tai erilainen. </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4. Voit puhutella muita suoraan ja kysyä kysymyksiä  heiltä jos haluat </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5. Ei katsota keskustelun aikana somea tai muuta, vaan keskitytään tähän hetkeen. Keskustelemme tänään myös luottamuksellisesti. Voit mielellään kertoa, että olet ollut mukana tässä keskustelussa, mutta siteeraa toisia vain heidän luvallaan.</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6. Älä jätä sanomatta jotain, mikä mahdollisesti poikkeaa jo aikaisemmin käydystä keskustelusta. Tämä rikastuttaa keskustelua ja auttaa meitä ymmärtämään päivän teemaa paremmin. </a:t>
            </a:r>
            <a:endParaRPr sz="1376" i="1" dirty="0">
              <a:solidFill>
                <a:schemeClr val="dk1"/>
              </a:solidFill>
              <a:latin typeface="Gill Sans"/>
              <a:ea typeface="Gill Sans"/>
              <a:cs typeface="Gill Sans"/>
              <a:sym typeface="Gill Sans"/>
            </a:endParaRPr>
          </a:p>
          <a:p>
            <a:pPr marL="967710" algn="just">
              <a:buClr>
                <a:srgbClr val="000000"/>
              </a:buClr>
              <a:buSzPts val="700"/>
            </a:pPr>
            <a:endParaRPr sz="1270" i="1" dirty="0">
              <a:solidFill>
                <a:srgbClr val="000000"/>
              </a:solidFill>
              <a:latin typeface="Gill Sans"/>
              <a:ea typeface="Gill Sans"/>
              <a:cs typeface="Gill Sans"/>
              <a:sym typeface="Gill Sans"/>
            </a:endParaRPr>
          </a:p>
          <a:p>
            <a:pPr algn="just">
              <a:lnSpc>
                <a:spcPct val="115000"/>
              </a:lnSpc>
              <a:buClr>
                <a:srgbClr val="000000"/>
              </a:buClr>
              <a:buSzPts val="700"/>
            </a:pPr>
            <a:r>
              <a:rPr lang="fi-FI" sz="1270" dirty="0">
                <a:solidFill>
                  <a:schemeClr val="dk1"/>
                </a:solidFill>
                <a:latin typeface="Gill Sans"/>
                <a:ea typeface="Gill Sans"/>
                <a:cs typeface="Gill Sans"/>
                <a:sym typeface="Gill Sans"/>
              </a:rPr>
              <a:t>Sitoudummeko yhdessä näihin pelisääntöihin? </a:t>
            </a:r>
            <a:endParaRPr sz="1270" b="1" dirty="0">
              <a:solidFill>
                <a:schemeClr val="dk1"/>
              </a:solidFill>
              <a:latin typeface="Gill Sans"/>
              <a:ea typeface="Gill Sans"/>
              <a:cs typeface="Gill Sans"/>
              <a:sym typeface="Gill Sans"/>
            </a:endParaRPr>
          </a:p>
          <a:p>
            <a:pPr algn="just">
              <a:lnSpc>
                <a:spcPct val="115000"/>
              </a:lnSpc>
              <a:buClr>
                <a:srgbClr val="000000"/>
              </a:buClr>
              <a:buSzPts val="900"/>
            </a:pPr>
            <a:r>
              <a:rPr lang="fi-FI" sz="1270" dirty="0">
                <a:solidFill>
                  <a:schemeClr val="dk1"/>
                </a:solidFill>
                <a:latin typeface="Gill Sans"/>
                <a:ea typeface="Gill Sans"/>
                <a:cs typeface="Gill Sans"/>
                <a:sym typeface="Gill Sans"/>
              </a:rPr>
              <a:t>Hyvä, jatketaan!</a:t>
            </a:r>
            <a:endParaRPr sz="1270" dirty="0">
              <a:solidFill>
                <a:schemeClr val="dk1"/>
              </a:solidFill>
              <a:latin typeface="Gill Sans"/>
              <a:ea typeface="Gill Sans"/>
              <a:cs typeface="Gill Sans"/>
              <a:sym typeface="Gill Sans"/>
            </a:endParaRPr>
          </a:p>
          <a:p>
            <a:pPr marL="2903129" indent="967710" algn="just">
              <a:lnSpc>
                <a:spcPct val="115000"/>
              </a:lnSpc>
              <a:buClr>
                <a:srgbClr val="000000"/>
              </a:buClr>
              <a:buSzPts val="900"/>
            </a:pPr>
            <a:r>
              <a:rPr lang="fi-FI" sz="1270" b="1" dirty="0">
                <a:solidFill>
                  <a:schemeClr val="dk1"/>
                </a:solidFill>
                <a:latin typeface="Gill Sans"/>
                <a:ea typeface="Gill Sans"/>
                <a:cs typeface="Gill Sans"/>
                <a:sym typeface="Gill Sans"/>
              </a:rPr>
              <a:t>5 min</a:t>
            </a:r>
            <a:endParaRPr sz="1270" b="1" dirty="0">
              <a:solidFill>
                <a:schemeClr val="dk1"/>
              </a:solidFill>
              <a:latin typeface="Gill Sans"/>
              <a:ea typeface="Gill Sans"/>
              <a:cs typeface="Gill Sans"/>
              <a:sym typeface="Gill Sans"/>
            </a:endParaRPr>
          </a:p>
          <a:p>
            <a:pPr algn="just">
              <a:buClr>
                <a:srgbClr val="000000"/>
              </a:buClr>
              <a:buSzPts val="900"/>
            </a:pPr>
            <a:endParaRPr sz="1058" b="1" dirty="0">
              <a:solidFill>
                <a:schemeClr val="dk1"/>
              </a:solidFill>
              <a:latin typeface="Gill Sans"/>
              <a:ea typeface="Gill Sans"/>
              <a:cs typeface="Gill Sans"/>
              <a:sym typeface="Gill Sans"/>
            </a:endParaRPr>
          </a:p>
          <a:p>
            <a:pPr algn="just">
              <a:buClr>
                <a:schemeClr val="dk1"/>
              </a:buClr>
              <a:buSzPts val="400"/>
            </a:pPr>
            <a:endParaRPr sz="1058" dirty="0">
              <a:solidFill>
                <a:schemeClr val="dk1"/>
              </a:solidFill>
              <a:latin typeface="Gill Sans"/>
              <a:ea typeface="Gill Sans"/>
              <a:cs typeface="Gill Sans"/>
              <a:sym typeface="Gill Sans"/>
            </a:endParaRPr>
          </a:p>
          <a:p>
            <a:pPr algn="just">
              <a:buClr>
                <a:schemeClr val="dk1"/>
              </a:buClr>
              <a:buSzPts val="400"/>
            </a:pPr>
            <a:endParaRPr sz="1482" dirty="0">
              <a:solidFill>
                <a:schemeClr val="dk1"/>
              </a:solidFill>
              <a:latin typeface="Gill Sans"/>
              <a:ea typeface="Gill Sans"/>
              <a:cs typeface="Gill Sans"/>
              <a:sym typeface="Gill Sans"/>
            </a:endParaRPr>
          </a:p>
          <a:p>
            <a:pPr algn="just">
              <a:buClr>
                <a:schemeClr val="dk1"/>
              </a:buClr>
              <a:buSzPts val="400"/>
            </a:pPr>
            <a:endParaRPr sz="1482" dirty="0">
              <a:solidFill>
                <a:schemeClr val="dk1"/>
              </a:solidFill>
              <a:latin typeface="Gill Sans"/>
              <a:ea typeface="Gill Sans"/>
              <a:cs typeface="Gill Sans"/>
              <a:sym typeface="Gill Sans"/>
            </a:endParaRPr>
          </a:p>
          <a:p>
            <a:pPr algn="just">
              <a:buClr>
                <a:schemeClr val="dk1"/>
              </a:buClr>
              <a:buSzPts val="400"/>
            </a:pPr>
            <a:endParaRPr sz="1482" dirty="0">
              <a:solidFill>
                <a:schemeClr val="dk1"/>
              </a:solidFill>
              <a:latin typeface="Gill Sans"/>
              <a:ea typeface="Gill Sans"/>
              <a:cs typeface="Gill Sans"/>
              <a:sym typeface="Gill Sans"/>
            </a:endParaRPr>
          </a:p>
          <a:p>
            <a:pPr algn="just">
              <a:buClr>
                <a:schemeClr val="dk1"/>
              </a:buClr>
              <a:buSzPts val="400"/>
            </a:pPr>
            <a:endParaRPr sz="1482" dirty="0">
              <a:solidFill>
                <a:schemeClr val="dk1"/>
              </a:solidFill>
              <a:latin typeface="Gill Sans"/>
              <a:ea typeface="Gill Sans"/>
              <a:cs typeface="Gill Sans"/>
              <a:sym typeface="Gill Sans"/>
            </a:endParaRPr>
          </a:p>
          <a:p>
            <a:pPr marL="349451" algn="just">
              <a:buClr>
                <a:srgbClr val="000000"/>
              </a:buClr>
              <a:buSzPts val="900"/>
            </a:pPr>
            <a:endParaRPr sz="1482" i="1" dirty="0">
              <a:solidFill>
                <a:schemeClr val="dk1"/>
              </a:solidFill>
              <a:latin typeface="Gill Sans"/>
              <a:ea typeface="Gill Sans"/>
              <a:cs typeface="Gill Sans"/>
              <a:sym typeface="Gill Sans"/>
            </a:endParaRPr>
          </a:p>
        </p:txBody>
      </p:sp>
      <p:pic>
        <p:nvPicPr>
          <p:cNvPr id="219" name="Google Shape;219;g61bdd4b2ff_0_523"/>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20" name="Google Shape;220;g61bdd4b2ff_0_523"/>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g8c8c0b4e5f_0_0"/>
          <p:cNvSpPr txBox="1"/>
          <p:nvPr/>
        </p:nvSpPr>
        <p:spPr>
          <a:xfrm>
            <a:off x="805492" y="669999"/>
            <a:ext cx="5210034"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905" b="1" dirty="0">
              <a:solidFill>
                <a:schemeClr val="dk1"/>
              </a:solidFill>
              <a:latin typeface="Gill Sans"/>
              <a:ea typeface="Gill Sans"/>
              <a:cs typeface="Gill Sans"/>
              <a:sym typeface="Gill Sans"/>
            </a:endParaRP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85 	Yhteinen keskustelu (sis. tauko)</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p:txBody>
      </p:sp>
      <p:sp>
        <p:nvSpPr>
          <p:cNvPr id="227" name="Google Shape;227;g8c8c0b4e5f_0_0"/>
          <p:cNvSpPr txBox="1"/>
          <p:nvPr/>
        </p:nvSpPr>
        <p:spPr>
          <a:xfrm>
            <a:off x="6635706" y="440550"/>
            <a:ext cx="5210034" cy="5716751"/>
          </a:xfrm>
          <a:prstGeom prst="rect">
            <a:avLst/>
          </a:prstGeom>
          <a:noFill/>
          <a:ln>
            <a:noFill/>
          </a:ln>
        </p:spPr>
        <p:txBody>
          <a:bodyPr spcFirstLastPara="1" wrap="square" lIns="68684" tIns="68684" rIns="68684" bIns="68684" anchor="t" anchorCtr="0">
            <a:noAutofit/>
          </a:bodyPr>
          <a:lstStyle/>
          <a:p>
            <a:pPr algn="ctr">
              <a:buClr>
                <a:schemeClr val="dk1"/>
              </a:buClr>
              <a:buSzPts val="400"/>
            </a:pPr>
            <a:r>
              <a:rPr lang="fi-FI" sz="1905" b="1" dirty="0">
                <a:solidFill>
                  <a:schemeClr val="dk1"/>
                </a:solidFill>
                <a:latin typeface="Gill Sans"/>
                <a:ea typeface="Gill Sans"/>
                <a:cs typeface="Gill Sans"/>
                <a:sym typeface="Gill Sans"/>
              </a:rPr>
              <a:t>Keskustelun alustus</a:t>
            </a:r>
            <a:endParaRPr sz="1482" dirty="0">
              <a:solidFill>
                <a:schemeClr val="dk1"/>
              </a:solidFill>
              <a:latin typeface="Gill Sans"/>
              <a:ea typeface="Gill Sans"/>
              <a:cs typeface="Gill Sans"/>
              <a:sym typeface="Gill Sans"/>
            </a:endParaRPr>
          </a:p>
          <a:p>
            <a:pPr>
              <a:buClr>
                <a:schemeClr val="dk1"/>
              </a:buClr>
              <a:buSzPts val="400"/>
            </a:pPr>
            <a:endParaRPr sz="1482" b="1" dirty="0">
              <a:solidFill>
                <a:srgbClr val="000000"/>
              </a:solidFill>
              <a:latin typeface="Gill Sans"/>
              <a:ea typeface="Gill Sans"/>
              <a:cs typeface="Gill Sans"/>
              <a:sym typeface="Gill Sans"/>
            </a:endParaRPr>
          </a:p>
          <a:p>
            <a:pPr>
              <a:buClr>
                <a:srgbClr val="000000"/>
              </a:buClr>
              <a:buSzPts val="700"/>
            </a:pPr>
            <a:endParaRPr sz="1482" dirty="0">
              <a:solidFill>
                <a:srgbClr val="FF0000"/>
              </a:solidFill>
              <a:latin typeface="Gill Sans"/>
              <a:ea typeface="Gill Sans"/>
              <a:cs typeface="Gill Sans"/>
              <a:sym typeface="Gill Sans"/>
            </a:endParaRPr>
          </a:p>
          <a:p>
            <a:pPr>
              <a:buClr>
                <a:srgbClr val="000000"/>
              </a:buClr>
              <a:buSzPts val="700"/>
            </a:pPr>
            <a:r>
              <a:rPr lang="fi-FI" sz="1482" i="1" dirty="0">
                <a:latin typeface="Gill Sans"/>
                <a:ea typeface="Gill Sans"/>
                <a:cs typeface="Gill Sans"/>
                <a:sym typeface="Gill Sans"/>
              </a:rPr>
              <a:t>Hyödynnä alustukseen alustustekstiä. Voit jakaa linkin siihen keskustelijoille jo etukäteen, se voidaan myös lukea ääneen tässä.</a:t>
            </a:r>
            <a:endParaRPr sz="3810" dirty="0"/>
          </a:p>
          <a:p>
            <a:pPr>
              <a:buClr>
                <a:srgbClr val="000000"/>
              </a:buClr>
              <a:buSzPts val="700"/>
            </a:pPr>
            <a:endParaRPr sz="1482" dirty="0">
              <a:latin typeface="Gill Sans"/>
              <a:ea typeface="Gill Sans"/>
              <a:cs typeface="Gill Sans"/>
              <a:sym typeface="Gill Sans"/>
            </a:endParaRPr>
          </a:p>
          <a:p>
            <a:pPr>
              <a:buClr>
                <a:srgbClr val="000000"/>
              </a:buClr>
              <a:buSzPts val="700"/>
            </a:pPr>
            <a:r>
              <a:rPr lang="fi-FI" sz="1482" b="1" dirty="0">
                <a:latin typeface="Gill Sans"/>
                <a:ea typeface="Gill Sans"/>
                <a:cs typeface="Gill Sans"/>
                <a:sym typeface="Gill Sans"/>
              </a:rPr>
              <a:t>Luen seuraavaksi teille tähän aiheeseen liittyvän alustustekstin.</a:t>
            </a:r>
            <a:endParaRPr sz="3810" dirty="0"/>
          </a:p>
          <a:p>
            <a:pPr>
              <a:buClr>
                <a:srgbClr val="000000"/>
              </a:buClr>
              <a:buSzPts val="700"/>
            </a:pPr>
            <a:endParaRPr sz="1482" dirty="0">
              <a:solidFill>
                <a:srgbClr val="000000"/>
              </a:solidFill>
              <a:latin typeface="Gill Sans"/>
              <a:ea typeface="Gill Sans"/>
              <a:cs typeface="Gill Sans"/>
              <a:sym typeface="Gill Sans"/>
            </a:endParaRPr>
          </a:p>
          <a:p>
            <a:pPr>
              <a:buSzPts val="700"/>
            </a:pPr>
            <a:r>
              <a:rPr lang="fi-FI" sz="1482" i="1" dirty="0">
                <a:solidFill>
                  <a:srgbClr val="000000"/>
                </a:solidFill>
                <a:latin typeface="Gill Sans"/>
                <a:ea typeface="Gill Sans"/>
                <a:cs typeface="Gill Sans"/>
                <a:sym typeface="Gill Sans"/>
              </a:rPr>
              <a:t>Keskustelun </a:t>
            </a:r>
            <a:r>
              <a:rPr lang="fi-FI" sz="1482" i="1" dirty="0">
                <a:latin typeface="Gill Sans"/>
                <a:ea typeface="Gill Sans"/>
                <a:cs typeface="Gill Sans"/>
                <a:sym typeface="Gill Sans"/>
              </a:rPr>
              <a:t>ohjaaja</a:t>
            </a:r>
            <a:r>
              <a:rPr lang="fi-FI" sz="1482" i="1" dirty="0">
                <a:solidFill>
                  <a:srgbClr val="000000"/>
                </a:solidFill>
                <a:latin typeface="Gill Sans"/>
                <a:ea typeface="Gill Sans"/>
                <a:cs typeface="Gill Sans"/>
                <a:sym typeface="Gill Sans"/>
              </a:rPr>
              <a:t> voi myös alustaa aihetta itse. Sisältöä voi räätälöi</a:t>
            </a:r>
            <a:r>
              <a:rPr lang="fi-FI" sz="1482" i="1" dirty="0">
                <a:latin typeface="Gill Sans"/>
                <a:ea typeface="Gill Sans"/>
                <a:cs typeface="Gill Sans"/>
                <a:sym typeface="Gill Sans"/>
              </a:rPr>
              <a:t>dä </a:t>
            </a:r>
            <a:r>
              <a:rPr lang="fi-FI" sz="1482" i="1" dirty="0">
                <a:solidFill>
                  <a:srgbClr val="000000"/>
                </a:solidFill>
                <a:latin typeface="Gill Sans"/>
                <a:ea typeface="Gill Sans"/>
                <a:cs typeface="Gill Sans"/>
                <a:sym typeface="Gill Sans"/>
              </a:rPr>
              <a:t>keskusteluusi sopivaksi.</a:t>
            </a:r>
            <a:r>
              <a:rPr lang="fi-FI" sz="1482" i="1" dirty="0">
                <a:latin typeface="Gill Sans"/>
                <a:ea typeface="Gill Sans"/>
                <a:cs typeface="Gill Sans"/>
                <a:sym typeface="Gill Sans"/>
              </a:rPr>
              <a:t> </a:t>
            </a:r>
            <a:endParaRPr lang="fi-FI" sz="3810" dirty="0">
              <a:ea typeface="Gill Sans"/>
              <a:sym typeface="Gill Sans"/>
            </a:endParaRPr>
          </a:p>
          <a:p>
            <a:pPr>
              <a:buSzPts val="700"/>
            </a:pPr>
            <a:endParaRPr lang="fi-FI" sz="1482" dirty="0">
              <a:latin typeface="Gill Sans"/>
              <a:ea typeface="Gill Sans"/>
              <a:cs typeface="Gill Sans"/>
            </a:endParaRPr>
          </a:p>
          <a:p>
            <a:pPr>
              <a:buClr>
                <a:srgbClr val="000000"/>
              </a:buClr>
              <a:buSzPts val="700"/>
            </a:pPr>
            <a:r>
              <a:rPr lang="fi-FI" sz="1482" i="1" dirty="0">
                <a:solidFill>
                  <a:srgbClr val="000000"/>
                </a:solidFill>
                <a:latin typeface="Gill Sans"/>
                <a:ea typeface="Gill Sans"/>
                <a:cs typeface="Gill Sans"/>
                <a:sym typeface="Gill Sans"/>
              </a:rPr>
              <a:t>Voit myös hyödyntää alustuksessa ajankohtaista uutista, artikkelia, tilannekuvaa, kokemusta tai tutkimusta liittyen aiheeseen.</a:t>
            </a:r>
            <a:r>
              <a:rPr lang="fi-FI" sz="1482" i="1" dirty="0">
                <a:latin typeface="Gill Sans"/>
                <a:ea typeface="Gill Sans"/>
                <a:cs typeface="Gill Sans"/>
                <a:sym typeface="Gill Sans"/>
              </a:rPr>
              <a:t> </a:t>
            </a:r>
            <a:endParaRPr sz="3810" dirty="0"/>
          </a:p>
          <a:p>
            <a:pPr>
              <a:buClr>
                <a:srgbClr val="000000"/>
              </a:buClr>
              <a:buSzPts val="700"/>
            </a:pPr>
            <a:endParaRPr sz="1482" dirty="0">
              <a:solidFill>
                <a:schemeClr val="dk1"/>
              </a:solidFill>
              <a:latin typeface="Gill Sans"/>
              <a:ea typeface="Gill Sans"/>
              <a:cs typeface="Gill Sans"/>
              <a:sym typeface="Gill Sans"/>
            </a:endParaRPr>
          </a:p>
          <a:p>
            <a:pPr>
              <a:buClr>
                <a:srgbClr val="000000"/>
              </a:buClr>
              <a:buSzPts val="700"/>
            </a:pPr>
            <a:endParaRPr lang="fi-FI" sz="1450" i="1" dirty="0">
              <a:solidFill>
                <a:srgbClr val="FF0000"/>
              </a:solidFill>
              <a:latin typeface="Gill Sans"/>
              <a:ea typeface="Gill Sans"/>
              <a:cs typeface="Gill Sans"/>
            </a:endParaRPr>
          </a:p>
          <a:p>
            <a:r>
              <a:rPr lang="fi-FI" sz="1450" i="1" dirty="0">
                <a:latin typeface="Gill Sans"/>
                <a:ea typeface="+mn-lt"/>
                <a:cs typeface="+mn-lt"/>
              </a:rPr>
              <a:t>Linkki alustustekstiin:</a:t>
            </a:r>
            <a:endParaRPr lang="en-US" sz="1450" dirty="0">
              <a:ea typeface="+mn-lt"/>
              <a:cs typeface="+mn-lt"/>
            </a:endParaRPr>
          </a:p>
          <a:p>
            <a:r>
              <a:rPr lang="fi-FI" sz="1450" dirty="0">
                <a:latin typeface="Gill Sans"/>
                <a:ea typeface="+mn-lt"/>
                <a:cs typeface="+mn-lt"/>
              </a:rPr>
              <a:t>L</a:t>
            </a:r>
            <a:r>
              <a:rPr lang="fi-FI" sz="1450" i="1" dirty="0">
                <a:latin typeface="Gill Sans"/>
                <a:ea typeface="+mn-lt"/>
                <a:cs typeface="+mn-lt"/>
              </a:rPr>
              <a:t>öydät linkin alustustekstiin </a:t>
            </a:r>
            <a:r>
              <a:rPr lang="fi-FI" sz="1450" i="1" dirty="0">
                <a:latin typeface="Gill Sans"/>
                <a:ea typeface="+mn-lt"/>
                <a:cs typeface="+mn-lt"/>
                <a:hlinkClick r:id="rId3"/>
              </a:rPr>
              <a:t>materiaalisivulta</a:t>
            </a:r>
            <a:r>
              <a:rPr lang="fi-FI" sz="1450" i="1" dirty="0">
                <a:latin typeface="Gill Sans"/>
                <a:ea typeface="+mn-lt"/>
                <a:cs typeface="+mn-lt"/>
              </a:rPr>
              <a:t> viimeistään 20.10.2022</a:t>
            </a:r>
            <a:endParaRPr lang="en-US" sz="1450" dirty="0">
              <a:ea typeface="+mn-lt"/>
              <a:cs typeface="+mn-lt"/>
            </a:endParaRPr>
          </a:p>
          <a:p>
            <a:pPr>
              <a:buSzPts val="700"/>
            </a:pPr>
            <a:endParaRPr sz="1450" dirty="0">
              <a:solidFill>
                <a:srgbClr val="FF0000"/>
              </a:solidFill>
              <a:latin typeface="Gill Sans"/>
              <a:ea typeface="Gill Sans"/>
              <a:cs typeface="Gill Sans"/>
            </a:endParaRPr>
          </a:p>
          <a:p>
            <a:pPr>
              <a:lnSpc>
                <a:spcPct val="115000"/>
              </a:lnSpc>
              <a:buClr>
                <a:srgbClr val="000000"/>
              </a:buClr>
              <a:buSzPts val="700"/>
            </a:pPr>
            <a:r>
              <a:rPr lang="fi-FI" sz="1482" dirty="0">
                <a:solidFill>
                  <a:srgbClr val="000000"/>
                </a:solidFill>
                <a:latin typeface="Gill Sans"/>
                <a:ea typeface="Gill Sans"/>
                <a:cs typeface="Gill Sans"/>
                <a:sym typeface="Gill Sans"/>
              </a:rPr>
              <a:t>	</a:t>
            </a:r>
            <a:endParaRPr sz="1482" dirty="0">
              <a:solidFill>
                <a:srgbClr val="000000"/>
              </a:solidFill>
              <a:latin typeface="Gill Sans"/>
              <a:ea typeface="Gill Sans"/>
              <a:cs typeface="Gill Sans"/>
              <a:sym typeface="Gill Sans"/>
            </a:endParaRPr>
          </a:p>
          <a:p>
            <a:pPr>
              <a:lnSpc>
                <a:spcPct val="115000"/>
              </a:lnSpc>
              <a:buClr>
                <a:srgbClr val="000000"/>
              </a:buClr>
              <a:buSzPts val="700"/>
            </a:pPr>
            <a:r>
              <a:rPr lang="fi-FI" sz="1482" dirty="0">
                <a:solidFill>
                  <a:srgbClr val="000000"/>
                </a:solidFill>
                <a:latin typeface="Gill Sans"/>
                <a:ea typeface="Gill Sans"/>
                <a:cs typeface="Gill Sans"/>
                <a:sym typeface="Gill Sans"/>
              </a:rPr>
              <a:t>		</a:t>
            </a:r>
            <a:endParaRPr sz="1482" dirty="0">
              <a:solidFill>
                <a:srgbClr val="000000"/>
              </a:solidFill>
              <a:latin typeface="Gill Sans"/>
              <a:ea typeface="Gill Sans"/>
              <a:cs typeface="Gill Sans"/>
              <a:sym typeface="Gill Sans"/>
            </a:endParaRPr>
          </a:p>
          <a:p>
            <a:pPr>
              <a:lnSpc>
                <a:spcPct val="115000"/>
              </a:lnSpc>
              <a:buClr>
                <a:srgbClr val="000000"/>
              </a:buClr>
              <a:buSzPts val="700"/>
            </a:pPr>
            <a:endParaRPr sz="1482" b="1" dirty="0">
              <a:solidFill>
                <a:srgbClr val="000000"/>
              </a:solidFill>
              <a:latin typeface="Gill Sans"/>
              <a:ea typeface="Gill Sans"/>
              <a:cs typeface="Gill Sans"/>
              <a:sym typeface="Gill Sans"/>
            </a:endParaRPr>
          </a:p>
          <a:p>
            <a:pPr>
              <a:lnSpc>
                <a:spcPct val="115000"/>
              </a:lnSpc>
              <a:buClr>
                <a:srgbClr val="000000"/>
              </a:buClr>
              <a:buSzPts val="700"/>
            </a:pPr>
            <a:endParaRPr sz="1482" b="1" dirty="0">
              <a:solidFill>
                <a:srgbClr val="000000"/>
              </a:solidFill>
              <a:latin typeface="Gill Sans"/>
              <a:ea typeface="Gill Sans"/>
              <a:cs typeface="Gill Sans"/>
              <a:sym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r>
              <a:rPr lang="fi-FI" sz="1482" b="1" dirty="0">
                <a:solidFill>
                  <a:srgbClr val="000000"/>
                </a:solidFill>
                <a:latin typeface="Gill Sans"/>
                <a:ea typeface="Gill Sans"/>
                <a:cs typeface="Gill Sans"/>
                <a:sym typeface="Gill Sans"/>
              </a:rPr>
              <a:t>5 min</a:t>
            </a:r>
            <a:endParaRPr sz="1482" b="1" dirty="0">
              <a:solidFill>
                <a:srgbClr val="000000"/>
              </a:solidFill>
              <a:latin typeface="Gill Sans"/>
              <a:ea typeface="Gill Sans"/>
              <a:cs typeface="Gill Sans"/>
            </a:endParaRPr>
          </a:p>
          <a:p>
            <a:pPr>
              <a:lnSpc>
                <a:spcPct val="115000"/>
              </a:lnSpc>
              <a:buClr>
                <a:srgbClr val="000000"/>
              </a:buClr>
              <a:buSzPts val="600"/>
            </a:pPr>
            <a:endParaRPr sz="1482" dirty="0">
              <a:solidFill>
                <a:srgbClr val="000000"/>
              </a:solidFill>
              <a:latin typeface="Gill Sans"/>
              <a:ea typeface="Gill Sans"/>
              <a:cs typeface="Gill Sans"/>
              <a:sym typeface="Gill Sans"/>
            </a:endParaRPr>
          </a:p>
          <a:p>
            <a:pPr>
              <a:lnSpc>
                <a:spcPct val="115000"/>
              </a:lnSpc>
              <a:buClr>
                <a:srgbClr val="000000"/>
              </a:buClr>
              <a:buSzPts val="600"/>
            </a:pPr>
            <a:endParaRPr sz="1482" dirty="0">
              <a:solidFill>
                <a:srgbClr val="000000"/>
              </a:solidFill>
              <a:latin typeface="Gill Sans"/>
              <a:ea typeface="Gill Sans"/>
              <a:cs typeface="Gill Sans"/>
              <a:sym typeface="Gill Sans"/>
            </a:endParaRPr>
          </a:p>
          <a:p>
            <a:pPr>
              <a:lnSpc>
                <a:spcPct val="115000"/>
              </a:lnSpc>
              <a:buClr>
                <a:srgbClr val="000000"/>
              </a:buClr>
              <a:buSzPts val="600"/>
            </a:pPr>
            <a:endParaRPr sz="1270" dirty="0">
              <a:solidFill>
                <a:srgbClr val="000000"/>
              </a:solidFill>
              <a:latin typeface="Calibri"/>
              <a:ea typeface="Calibri"/>
              <a:cs typeface="Calibri"/>
              <a:sym typeface="Calibri"/>
            </a:endParaRPr>
          </a:p>
          <a:p>
            <a:pPr>
              <a:lnSpc>
                <a:spcPct val="115000"/>
              </a:lnSpc>
              <a:buClr>
                <a:srgbClr val="000000"/>
              </a:buClr>
              <a:buSzPts val="500"/>
            </a:pPr>
            <a:endParaRPr sz="1058" dirty="0">
              <a:solidFill>
                <a:srgbClr val="000000"/>
              </a:solidFill>
              <a:latin typeface="Calibri"/>
              <a:ea typeface="Calibri"/>
              <a:cs typeface="Calibri"/>
              <a:sym typeface="Calibri"/>
            </a:endParaRPr>
          </a:p>
        </p:txBody>
      </p:sp>
      <p:pic>
        <p:nvPicPr>
          <p:cNvPr id="228" name="Google Shape;228;g8c8c0b4e5f_0_0"/>
          <p:cNvPicPr preferRelativeResize="0"/>
          <p:nvPr/>
        </p:nvPicPr>
        <p:blipFill rotWithShape="1">
          <a:blip r:embed="rId4">
            <a:alphaModFix/>
          </a:blip>
          <a:srcRect/>
          <a:stretch/>
        </p:blipFill>
        <p:spPr>
          <a:xfrm>
            <a:off x="5009489" y="6157325"/>
            <a:ext cx="2174186" cy="501742"/>
          </a:xfrm>
          <a:prstGeom prst="rect">
            <a:avLst/>
          </a:prstGeom>
          <a:noFill/>
          <a:ln>
            <a:noFill/>
          </a:ln>
        </p:spPr>
      </p:pic>
      <p:cxnSp>
        <p:nvCxnSpPr>
          <p:cNvPr id="229" name="Google Shape;229;g8c8c0b4e5f_0_0"/>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12445fd9bea_0_8"/>
          <p:cNvSpPr txBox="1"/>
          <p:nvPr/>
        </p:nvSpPr>
        <p:spPr>
          <a:xfrm>
            <a:off x="805492" y="669999"/>
            <a:ext cx="5210034"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905" b="1" dirty="0">
              <a:solidFill>
                <a:schemeClr val="dk1"/>
              </a:solidFill>
              <a:latin typeface="Gill Sans"/>
              <a:ea typeface="Gill Sans"/>
              <a:cs typeface="Gill Sans"/>
              <a:sym typeface="Gill Sans"/>
            </a:endParaRP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85 	Yhteinen keskustelu (sis. tauko)</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p:txBody>
      </p:sp>
      <p:sp>
        <p:nvSpPr>
          <p:cNvPr id="236" name="Google Shape;236;g12445fd9bea_0_8"/>
          <p:cNvSpPr txBox="1"/>
          <p:nvPr/>
        </p:nvSpPr>
        <p:spPr>
          <a:xfrm>
            <a:off x="6635706" y="440550"/>
            <a:ext cx="5210034" cy="5716751"/>
          </a:xfrm>
          <a:prstGeom prst="rect">
            <a:avLst/>
          </a:prstGeom>
          <a:noFill/>
          <a:ln>
            <a:noFill/>
          </a:ln>
        </p:spPr>
        <p:txBody>
          <a:bodyPr spcFirstLastPara="1" wrap="square" lIns="68684" tIns="68684" rIns="68684" bIns="68684" anchor="t" anchorCtr="0">
            <a:noAutofit/>
          </a:bodyPr>
          <a:lstStyle/>
          <a:p>
            <a:pPr algn="ctr">
              <a:lnSpc>
                <a:spcPct val="115000"/>
              </a:lnSpc>
              <a:buClr>
                <a:srgbClr val="000000"/>
              </a:buClr>
              <a:buSzPts val="700"/>
            </a:pPr>
            <a:r>
              <a:rPr lang="fi-FI" sz="1905" b="1">
                <a:solidFill>
                  <a:schemeClr val="dk1"/>
                </a:solidFill>
                <a:latin typeface="Gill Sans"/>
                <a:ea typeface="Gill Sans"/>
                <a:cs typeface="Gill Sans"/>
                <a:sym typeface="Gill Sans"/>
              </a:rPr>
              <a:t>Keskustelun aloitus</a:t>
            </a:r>
            <a:endParaRPr sz="1905" b="1">
              <a:solidFill>
                <a:schemeClr val="dk1"/>
              </a:solidFill>
              <a:latin typeface="Gill Sans"/>
              <a:ea typeface="Gill Sans"/>
              <a:cs typeface="Gill Sans"/>
              <a:sym typeface="Gill Sans"/>
            </a:endParaRPr>
          </a:p>
          <a:p>
            <a:pPr>
              <a:lnSpc>
                <a:spcPct val="115000"/>
              </a:lnSpc>
              <a:buClr>
                <a:srgbClr val="000000"/>
              </a:buClr>
              <a:buSzPts val="700"/>
            </a:pPr>
            <a:endParaRPr sz="1905" b="1">
              <a:solidFill>
                <a:schemeClr val="dk1"/>
              </a:solidFill>
              <a:latin typeface="Gill Sans"/>
              <a:ea typeface="Gill Sans"/>
              <a:cs typeface="Gill Sans"/>
              <a:sym typeface="Gill Sans"/>
            </a:endParaRPr>
          </a:p>
          <a:p>
            <a:pPr>
              <a:lnSpc>
                <a:spcPct val="115000"/>
              </a:lnSpc>
              <a:buSzPts val="700"/>
            </a:pPr>
            <a:r>
              <a:rPr lang="fi-FI" sz="1482">
                <a:solidFill>
                  <a:schemeClr val="dk1"/>
                </a:solidFill>
                <a:latin typeface="Gill Sans"/>
                <a:ea typeface="Gill Sans"/>
                <a:cs typeface="Gill Sans"/>
                <a:sym typeface="Gill Sans"/>
              </a:rPr>
              <a:t>Ota nyt hetki aikaa itsellesi. Kirjaa koneelle tai paperille, mitä tuntemuksia tai ajatuksia alustus sinussa herätti.</a:t>
            </a:r>
            <a:endParaRPr sz="1482">
              <a:solidFill>
                <a:schemeClr val="dk1"/>
              </a:solidFill>
              <a:latin typeface="Gill Sans"/>
              <a:ea typeface="Gill Sans"/>
              <a:cs typeface="Gill Sans"/>
              <a:sym typeface="Gill Sans"/>
            </a:endParaRPr>
          </a:p>
          <a:p>
            <a:pPr>
              <a:lnSpc>
                <a:spcPct val="115000"/>
              </a:lnSpc>
              <a:buClr>
                <a:srgbClr val="000000"/>
              </a:buClr>
              <a:buSzPts val="700"/>
            </a:pPr>
            <a:endParaRPr sz="1482" b="1">
              <a:solidFill>
                <a:schemeClr val="dk1"/>
              </a:solidFill>
              <a:latin typeface="Gill Sans"/>
              <a:ea typeface="Gill Sans"/>
              <a:cs typeface="Gill Sans"/>
              <a:sym typeface="Gill Sans"/>
            </a:endParaRPr>
          </a:p>
          <a:p>
            <a:pPr>
              <a:lnSpc>
                <a:spcPct val="115000"/>
              </a:lnSpc>
              <a:buClr>
                <a:srgbClr val="000000"/>
              </a:buClr>
              <a:buSzPts val="700"/>
            </a:pPr>
            <a:r>
              <a:rPr lang="fi-FI" sz="1482" b="1">
                <a:solidFill>
                  <a:schemeClr val="dk1"/>
                </a:solidFill>
                <a:latin typeface="Gill Sans"/>
                <a:ea typeface="Gill Sans"/>
                <a:cs typeface="Gill Sans"/>
                <a:sym typeface="Gill Sans"/>
              </a:rPr>
              <a:t>TAI</a:t>
            </a:r>
            <a:endParaRPr sz="1482" b="1">
              <a:solidFill>
                <a:schemeClr val="dk1"/>
              </a:solidFill>
              <a:latin typeface="Gill Sans"/>
              <a:ea typeface="Gill Sans"/>
              <a:cs typeface="Gill Sans"/>
              <a:sym typeface="Gill Sans"/>
            </a:endParaRPr>
          </a:p>
          <a:p>
            <a:pPr>
              <a:lnSpc>
                <a:spcPct val="115000"/>
              </a:lnSpc>
              <a:buClr>
                <a:srgbClr val="000000"/>
              </a:buClr>
              <a:buSzPts val="700"/>
            </a:pPr>
            <a:endParaRPr sz="1482" b="1">
              <a:solidFill>
                <a:schemeClr val="dk1"/>
              </a:solidFill>
              <a:latin typeface="Gill Sans"/>
              <a:ea typeface="Gill Sans"/>
              <a:cs typeface="Gill Sans"/>
              <a:sym typeface="Gill Sans"/>
            </a:endParaRPr>
          </a:p>
          <a:p>
            <a:pPr>
              <a:lnSpc>
                <a:spcPct val="115000"/>
              </a:lnSpc>
              <a:buSzPts val="700"/>
            </a:pPr>
            <a:r>
              <a:rPr lang="fi-FI" sz="1482">
                <a:solidFill>
                  <a:schemeClr val="dk1"/>
                </a:solidFill>
                <a:latin typeface="Gill Sans"/>
                <a:ea typeface="Gill Sans"/>
                <a:cs typeface="Gill Sans"/>
                <a:sym typeface="Gill Sans"/>
              </a:rPr>
              <a:t>Keskustele parisi kanssa mitä tuntemuksia tai ajatuksia alustus sinussa herätti. </a:t>
            </a:r>
            <a:endParaRPr sz="1482">
              <a:solidFill>
                <a:schemeClr val="dk1"/>
              </a:solidFill>
              <a:latin typeface="Gill Sans"/>
              <a:ea typeface="Gill Sans"/>
              <a:cs typeface="Gill Sans"/>
              <a:sym typeface="Gill Sans"/>
            </a:endParaRPr>
          </a:p>
          <a:p>
            <a:pPr>
              <a:lnSpc>
                <a:spcPct val="115000"/>
              </a:lnSpc>
              <a:buClr>
                <a:srgbClr val="000000"/>
              </a:buClr>
              <a:buSzPts val="700"/>
            </a:pPr>
            <a:endParaRPr sz="1482" b="1">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Tähän on aikaa noin viisi minuuttia. Voitte aloittaa…</a:t>
            </a:r>
            <a:endParaRPr sz="1482">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 Nyt on aika lopettaa.</a:t>
            </a:r>
            <a:r>
              <a:rPr lang="fi-FI" sz="1905">
                <a:solidFill>
                  <a:schemeClr val="dk1"/>
                </a:solidFill>
                <a:latin typeface="Gill Sans"/>
                <a:ea typeface="Gill Sans"/>
                <a:cs typeface="Gill Sans"/>
                <a:sym typeface="Gill Sans"/>
              </a:rPr>
              <a:t>	</a:t>
            </a:r>
            <a:r>
              <a:rPr lang="fi-FI" sz="1905" b="1">
                <a:solidFill>
                  <a:schemeClr val="dk1"/>
                </a:solidFill>
                <a:latin typeface="Gill Sans"/>
                <a:ea typeface="Gill Sans"/>
                <a:cs typeface="Gill Sans"/>
                <a:sym typeface="Gill Sans"/>
              </a:rPr>
              <a:t>	</a:t>
            </a:r>
            <a:endParaRPr sz="1905" b="1">
              <a:solidFill>
                <a:schemeClr val="dk1"/>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marL="3870838">
              <a:lnSpc>
                <a:spcPct val="115000"/>
              </a:lnSpc>
              <a:buClr>
                <a:srgbClr val="000000"/>
              </a:buClr>
              <a:buSzPts val="700"/>
            </a:pPr>
            <a:r>
              <a:rPr lang="fi-FI" sz="1482" b="1">
                <a:solidFill>
                  <a:srgbClr val="000000"/>
                </a:solidFill>
                <a:latin typeface="Gill Sans"/>
                <a:ea typeface="Gill Sans"/>
                <a:cs typeface="Gill Sans"/>
                <a:sym typeface="Gill Sans"/>
              </a:rPr>
              <a:t>5 min</a:t>
            </a:r>
            <a:endParaRPr sz="1482" b="1">
              <a:solidFill>
                <a:srgbClr val="000000"/>
              </a:solidFill>
              <a:latin typeface="Gill Sans"/>
              <a:ea typeface="Gill Sans"/>
              <a:cs typeface="Gill Sans"/>
              <a:sym typeface="Gill Sans"/>
            </a:endParaRPr>
          </a:p>
          <a:p>
            <a:pPr>
              <a:lnSpc>
                <a:spcPct val="115000"/>
              </a:lnSpc>
              <a:buClr>
                <a:srgbClr val="000000"/>
              </a:buClr>
              <a:buSzPts val="600"/>
            </a:pPr>
            <a:endParaRPr sz="1482">
              <a:solidFill>
                <a:srgbClr val="000000"/>
              </a:solidFill>
              <a:latin typeface="Gill Sans"/>
              <a:ea typeface="Gill Sans"/>
              <a:cs typeface="Gill Sans"/>
              <a:sym typeface="Gill Sans"/>
            </a:endParaRPr>
          </a:p>
          <a:p>
            <a:pPr>
              <a:lnSpc>
                <a:spcPct val="115000"/>
              </a:lnSpc>
              <a:buClr>
                <a:srgbClr val="000000"/>
              </a:buClr>
              <a:buSzPts val="600"/>
            </a:pPr>
            <a:endParaRPr sz="1482">
              <a:solidFill>
                <a:srgbClr val="000000"/>
              </a:solidFill>
              <a:latin typeface="Gill Sans"/>
              <a:ea typeface="Gill Sans"/>
              <a:cs typeface="Gill Sans"/>
              <a:sym typeface="Gill Sans"/>
            </a:endParaRPr>
          </a:p>
          <a:p>
            <a:pPr>
              <a:lnSpc>
                <a:spcPct val="115000"/>
              </a:lnSpc>
              <a:buClr>
                <a:srgbClr val="000000"/>
              </a:buClr>
              <a:buSzPts val="600"/>
            </a:pPr>
            <a:endParaRPr sz="1270">
              <a:solidFill>
                <a:srgbClr val="000000"/>
              </a:solidFill>
              <a:latin typeface="Calibri"/>
              <a:ea typeface="Calibri"/>
              <a:cs typeface="Calibri"/>
              <a:sym typeface="Calibri"/>
            </a:endParaRPr>
          </a:p>
          <a:p>
            <a:pPr>
              <a:lnSpc>
                <a:spcPct val="115000"/>
              </a:lnSpc>
              <a:buClr>
                <a:srgbClr val="000000"/>
              </a:buClr>
              <a:buSzPts val="500"/>
            </a:pPr>
            <a:endParaRPr sz="1058">
              <a:solidFill>
                <a:srgbClr val="000000"/>
              </a:solidFill>
              <a:latin typeface="Calibri"/>
              <a:ea typeface="Calibri"/>
              <a:cs typeface="Calibri"/>
              <a:sym typeface="Calibri"/>
            </a:endParaRPr>
          </a:p>
        </p:txBody>
      </p:sp>
      <p:pic>
        <p:nvPicPr>
          <p:cNvPr id="237" name="Google Shape;237;g12445fd9bea_0_8"/>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38" name="Google Shape;238;g12445fd9bea_0_8"/>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8c8c0b4e5f_0_18"/>
          <p:cNvSpPr txBox="1"/>
          <p:nvPr/>
        </p:nvSpPr>
        <p:spPr>
          <a:xfrm>
            <a:off x="637899" y="410569"/>
            <a:ext cx="5086213"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85 	Yhteinen keskustelu (sis. tauko)</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lnSpc>
                <a:spcPct val="115000"/>
              </a:lnSpc>
              <a:buClr>
                <a:srgbClr val="000000"/>
              </a:buClr>
              <a:buSzPts val="600"/>
            </a:pPr>
            <a:endParaRPr sz="1270" b="1" i="1"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Voit kirjoittaa itsellesi osallistujien nimet ylös ja merkata nimen kohdalle viivan aina, kun henkilö on käyttänyt puheenvuoron. Näin pidät yksinkertaista tilastoa siitä, ketkä kaikki käyttävät puheenvuoroja ja miten monta.</a:t>
            </a:r>
            <a:endParaRPr sz="1270" i="1" dirty="0">
              <a:solidFill>
                <a:schemeClr val="dk1"/>
              </a:solidFill>
              <a:latin typeface="Gill Sans"/>
              <a:ea typeface="Gill Sans"/>
              <a:cs typeface="Gill Sans"/>
              <a:sym typeface="Gill Sans"/>
            </a:endParaRPr>
          </a:p>
          <a:p>
            <a:pPr>
              <a:buClr>
                <a:srgbClr val="000000"/>
              </a:buClr>
              <a:buSzPts val="700"/>
            </a:pPr>
            <a:endParaRPr sz="1482" dirty="0">
              <a:solidFill>
                <a:schemeClr val="dk1"/>
              </a:solidFill>
              <a:latin typeface="Gill Sans"/>
              <a:ea typeface="Gill Sans"/>
              <a:cs typeface="Gill Sans"/>
              <a:sym typeface="Gill Sans"/>
            </a:endParaRPr>
          </a:p>
        </p:txBody>
      </p:sp>
      <p:sp>
        <p:nvSpPr>
          <p:cNvPr id="245" name="Google Shape;245;g8c8c0b4e5f_0_18"/>
          <p:cNvSpPr txBox="1"/>
          <p:nvPr/>
        </p:nvSpPr>
        <p:spPr>
          <a:xfrm>
            <a:off x="6658489" y="410569"/>
            <a:ext cx="5213209" cy="6249501"/>
          </a:xfrm>
          <a:prstGeom prst="rect">
            <a:avLst/>
          </a:prstGeom>
          <a:noFill/>
          <a:ln>
            <a:noFill/>
          </a:ln>
        </p:spPr>
        <p:txBody>
          <a:bodyPr spcFirstLastPara="1" wrap="square" lIns="68684" tIns="68684" rIns="68684" bIns="68684" anchor="t" anchorCtr="0">
            <a:noAutofit/>
          </a:bodyPr>
          <a:lstStyle/>
          <a:p>
            <a:pPr algn="ctr">
              <a:buClr>
                <a:schemeClr val="dk1"/>
              </a:buClr>
              <a:buSzPts val="900"/>
            </a:pPr>
            <a:r>
              <a:rPr lang="fi-FI" sz="1905" b="1">
                <a:solidFill>
                  <a:schemeClr val="dk1"/>
                </a:solidFill>
                <a:latin typeface="Gill Sans"/>
                <a:ea typeface="Gill Sans"/>
                <a:cs typeface="Gill Sans"/>
                <a:sym typeface="Gill Sans"/>
              </a:rPr>
              <a:t>Yhteinen keskustelu</a:t>
            </a:r>
            <a:endParaRPr sz="1905" b="1">
              <a:solidFill>
                <a:schemeClr val="dk1"/>
              </a:solidFill>
              <a:latin typeface="Gill Sans"/>
              <a:ea typeface="Gill Sans"/>
              <a:cs typeface="Gill Sans"/>
              <a:sym typeface="Gill Sans"/>
            </a:endParaRPr>
          </a:p>
          <a:p>
            <a:pPr>
              <a:buClr>
                <a:schemeClr val="dk1"/>
              </a:buClr>
              <a:buSzPts val="900"/>
            </a:pPr>
            <a:endParaRPr sz="1905" b="1">
              <a:solidFill>
                <a:schemeClr val="dk1"/>
              </a:solidFill>
              <a:latin typeface="Gill Sans"/>
              <a:ea typeface="Gill Sans"/>
              <a:cs typeface="Gill Sans"/>
              <a:sym typeface="Gill Sans"/>
            </a:endParaRPr>
          </a:p>
          <a:p>
            <a:pPr>
              <a:lnSpc>
                <a:spcPct val="115000"/>
              </a:lnSpc>
              <a:buClr>
                <a:schemeClr val="dk1"/>
              </a:buClr>
              <a:buSzPts val="400"/>
            </a:pPr>
            <a:r>
              <a:rPr lang="fi-FI" sz="1482">
                <a:solidFill>
                  <a:schemeClr val="dk1"/>
                </a:solidFill>
                <a:latin typeface="Gill Sans"/>
                <a:ea typeface="Gill Sans"/>
                <a:cs typeface="Gill Sans"/>
                <a:sym typeface="Gill Sans"/>
              </a:rPr>
              <a:t>Nyt olisi kiva kuulla lyhyesti, että mistä juttelitte/ mitä ajatuksia heräsi. Pidetään omat puheenvuorot tiiviinä, jotta meillä kaikilla on mahdollisuus osallistua keskusteluun.</a:t>
            </a:r>
            <a:endParaRPr sz="1482">
              <a:solidFill>
                <a:schemeClr val="dk1"/>
              </a:solidFill>
              <a:latin typeface="Gill Sans"/>
              <a:ea typeface="Gill Sans"/>
              <a:cs typeface="Gill Sans"/>
              <a:sym typeface="Gill Sans"/>
            </a:endParaRPr>
          </a:p>
          <a:p>
            <a:pPr>
              <a:lnSpc>
                <a:spcPct val="115000"/>
              </a:lnSpc>
              <a:buClr>
                <a:schemeClr val="dk1"/>
              </a:buClr>
              <a:buSzPts val="400"/>
            </a:pPr>
            <a:endParaRPr sz="1482">
              <a:solidFill>
                <a:schemeClr val="dk1"/>
              </a:solidFill>
              <a:latin typeface="Gill Sans"/>
              <a:ea typeface="Gill Sans"/>
              <a:cs typeface="Gill Sans"/>
              <a:sym typeface="Gill Sans"/>
            </a:endParaRPr>
          </a:p>
          <a:p>
            <a:pPr>
              <a:lnSpc>
                <a:spcPct val="115000"/>
              </a:lnSpc>
              <a:buClr>
                <a:schemeClr val="dk1"/>
              </a:buClr>
              <a:buSzPts val="400"/>
            </a:pPr>
            <a:r>
              <a:rPr lang="fi-FI" sz="1482">
                <a:solidFill>
                  <a:schemeClr val="dk1"/>
                </a:solidFill>
                <a:latin typeface="Gill Sans"/>
                <a:ea typeface="Gill Sans"/>
                <a:cs typeface="Gill Sans"/>
                <a:sym typeface="Gill Sans"/>
              </a:rPr>
              <a:t>Kuka haluaisi alo</a:t>
            </a:r>
            <a:r>
              <a:rPr lang="fi-FI" sz="1482">
                <a:latin typeface="Gill Sans"/>
                <a:ea typeface="Gill Sans"/>
                <a:cs typeface="Gill Sans"/>
                <a:sym typeface="Gill Sans"/>
              </a:rPr>
              <a:t>ittaa ja kertoa siitä, mitä jaoitte? Miten esille nousseet asiat liittyvät omaan elämääsi?</a:t>
            </a:r>
            <a:br>
              <a:rPr lang="fi-FI" sz="1482">
                <a:latin typeface="Gill Sans"/>
                <a:ea typeface="Gill Sans"/>
                <a:cs typeface="Gill Sans"/>
              </a:rPr>
            </a:br>
            <a:endParaRPr sz="1482">
              <a:latin typeface="Gill Sans"/>
              <a:ea typeface="Gill Sans"/>
              <a:cs typeface="Gill Sans"/>
            </a:endParaRPr>
          </a:p>
          <a:p>
            <a:pPr>
              <a:lnSpc>
                <a:spcPct val="115000"/>
              </a:lnSpc>
              <a:buClr>
                <a:schemeClr val="dk1"/>
              </a:buClr>
              <a:buSzPts val="400"/>
            </a:pPr>
            <a:r>
              <a:rPr lang="fi-FI" sz="1482">
                <a:latin typeface="Gill Sans"/>
                <a:ea typeface="Gill Sans"/>
                <a:cs typeface="Gill Sans"/>
                <a:sym typeface="Gill Sans"/>
              </a:rPr>
              <a:t>...Entä mitä kokemuksia teillä muilla nousi esiin? Mitkä liittyvät toisiinsa ja millaisia kokemuksia ei ole vielä kuultu?</a:t>
            </a:r>
            <a:r>
              <a:rPr lang="fi-FI" sz="1482">
                <a:solidFill>
                  <a:srgbClr val="FF0000"/>
                </a:solidFill>
                <a:latin typeface="Gill Sans"/>
                <a:ea typeface="Gill Sans"/>
                <a:cs typeface="Gill Sans"/>
                <a:sym typeface="Gill Sans"/>
              </a:rPr>
              <a:t> </a:t>
            </a:r>
            <a:r>
              <a:rPr lang="fi-FI" sz="1482">
                <a:solidFill>
                  <a:schemeClr val="dk1"/>
                </a:solidFill>
                <a:latin typeface="Gill Sans"/>
                <a:ea typeface="Gill Sans"/>
                <a:cs typeface="Gill Sans"/>
                <a:sym typeface="Gill Sans"/>
              </a:rPr>
              <a:t>Onko jotain samanlaista tai jotain ihan erilaista?</a:t>
            </a:r>
            <a:endParaRPr lang="fi-FI" sz="1482">
              <a:solidFill>
                <a:schemeClr val="dk1"/>
              </a:solidFill>
              <a:latin typeface="Gill Sans"/>
              <a:ea typeface="Gill Sans"/>
              <a:cs typeface="Gill Sans"/>
            </a:endParaRPr>
          </a:p>
          <a:p>
            <a:pPr marL="349451" indent="-282249">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Voit kysyä suoraan joltakulta, jos keskustelua on vaikeaa saada käyntiin</a:t>
            </a:r>
            <a:endParaRPr sz="1482" i="1">
              <a:solidFill>
                <a:schemeClr val="dk1"/>
              </a:solidFill>
              <a:latin typeface="Gill Sans"/>
              <a:ea typeface="Gill Sans"/>
              <a:cs typeface="Gill Sans"/>
              <a:sym typeface="Gill Sans"/>
            </a:endParaRPr>
          </a:p>
          <a:p>
            <a:pPr marL="349451" indent="-282249">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Kysy tässä vaiheessa kaikilta jokin ajatus, vaikka he eivät itse pyytäisi puheenvuoroa.</a:t>
            </a:r>
            <a:endParaRPr sz="1482" i="1">
              <a:solidFill>
                <a:schemeClr val="dk1"/>
              </a:solidFill>
              <a:latin typeface="Gill Sans"/>
              <a:ea typeface="Gill Sans"/>
              <a:cs typeface="Gill Sans"/>
              <a:sym typeface="Gill Sans"/>
            </a:endParaRPr>
          </a:p>
          <a:p>
            <a:pPr marL="349451" indent="-282249">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Ohjaa keskustelijoita puhumaan omasta kokemuksesta</a:t>
            </a:r>
            <a:endParaRPr sz="1482" i="1">
              <a:solidFill>
                <a:schemeClr val="dk1"/>
              </a:solidFill>
              <a:latin typeface="Gill Sans"/>
              <a:ea typeface="Gill Sans"/>
              <a:cs typeface="Gill Sans"/>
              <a:sym typeface="Gill Sans"/>
            </a:endParaRPr>
          </a:p>
          <a:p>
            <a:pPr marL="967710">
              <a:lnSpc>
                <a:spcPct val="115000"/>
              </a:lnSpc>
              <a:buClr>
                <a:srgbClr val="000000"/>
              </a:buClr>
              <a:buSzPts val="700"/>
            </a:pPr>
            <a:endParaRPr sz="1482" i="1">
              <a:solidFill>
                <a:schemeClr val="dk1"/>
              </a:solidFill>
              <a:latin typeface="Gill Sans"/>
              <a:ea typeface="Gill Sans"/>
              <a:cs typeface="Gill Sans"/>
              <a:sym typeface="Gill Sans"/>
            </a:endParaRPr>
          </a:p>
          <a:p>
            <a:pPr>
              <a:lnSpc>
                <a:spcPct val="115000"/>
              </a:lnSpc>
              <a:buClr>
                <a:srgbClr val="000000"/>
              </a:buClr>
              <a:buSzPts val="700"/>
            </a:pPr>
            <a:endParaRPr sz="1482" i="1">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Kiitos kaikille. Nostitte esiin esimerkiksi seuraavia tunteita ja ajatuksia: ...</a:t>
            </a:r>
            <a:endParaRPr sz="1482" b="1">
              <a:solidFill>
                <a:schemeClr val="dk1"/>
              </a:solidFill>
              <a:latin typeface="Gill Sans"/>
              <a:ea typeface="Gill Sans"/>
              <a:cs typeface="Gill Sans"/>
              <a:sym typeface="Gill Sans"/>
            </a:endParaRPr>
          </a:p>
          <a:p>
            <a:pPr marL="4220289">
              <a:buClr>
                <a:srgbClr val="000000"/>
              </a:buClr>
              <a:buSzPts val="700"/>
            </a:pPr>
            <a:endParaRPr sz="1482" b="1">
              <a:solidFill>
                <a:schemeClr val="dk1"/>
              </a:solidFill>
              <a:latin typeface="Gill Sans"/>
              <a:ea typeface="Gill Sans"/>
              <a:cs typeface="Gill Sans"/>
              <a:sym typeface="Gill Sans"/>
            </a:endParaRPr>
          </a:p>
          <a:p>
            <a:pPr>
              <a:buClr>
                <a:srgbClr val="000000"/>
              </a:buClr>
              <a:buSzPts val="700"/>
            </a:pPr>
            <a:endParaRPr sz="1482" b="1">
              <a:solidFill>
                <a:schemeClr val="dk1"/>
              </a:solidFill>
              <a:latin typeface="Gill Sans"/>
              <a:ea typeface="Gill Sans"/>
              <a:cs typeface="Gill Sans"/>
              <a:sym typeface="Gill Sans"/>
            </a:endParaRPr>
          </a:p>
          <a:p>
            <a:pPr marL="4220289">
              <a:buClr>
                <a:srgbClr val="000000"/>
              </a:buClr>
              <a:buSzPts val="700"/>
            </a:pPr>
            <a:endParaRPr sz="1482" b="1">
              <a:solidFill>
                <a:schemeClr val="dk1"/>
              </a:solidFill>
              <a:latin typeface="Gill Sans"/>
              <a:ea typeface="Gill Sans"/>
              <a:cs typeface="Gill Sans"/>
              <a:sym typeface="Gill Sans"/>
            </a:endParaRPr>
          </a:p>
          <a:p>
            <a:pPr marL="4220289">
              <a:buClr>
                <a:srgbClr val="000000"/>
              </a:buClr>
              <a:buSzPts val="700"/>
            </a:pPr>
            <a:r>
              <a:rPr lang="fi-FI" sz="1482" b="1">
                <a:solidFill>
                  <a:schemeClr val="dk1"/>
                </a:solidFill>
                <a:latin typeface="Gill Sans"/>
                <a:ea typeface="Gill Sans"/>
                <a:cs typeface="Gill Sans"/>
                <a:sym typeface="Gill Sans"/>
              </a:rPr>
              <a:t>15 min</a:t>
            </a:r>
            <a:endParaRPr sz="1482" b="1">
              <a:solidFill>
                <a:schemeClr val="dk1"/>
              </a:solidFill>
              <a:latin typeface="Gill Sans"/>
              <a:ea typeface="Gill Sans"/>
              <a:cs typeface="Gill Sans"/>
              <a:sym typeface="Gill Sans"/>
            </a:endParaRPr>
          </a:p>
          <a:p>
            <a:pPr>
              <a:buClr>
                <a:srgbClr val="000000"/>
              </a:buClr>
              <a:buSzPts val="600"/>
            </a:pPr>
            <a:endParaRPr sz="1482">
              <a:solidFill>
                <a:srgbClr val="000000"/>
              </a:solidFill>
              <a:latin typeface="Gill Sans"/>
              <a:ea typeface="Gill Sans"/>
              <a:cs typeface="Gill Sans"/>
              <a:sym typeface="Gill Sans"/>
            </a:endParaRPr>
          </a:p>
          <a:p>
            <a:pPr>
              <a:buClr>
                <a:srgbClr val="000000"/>
              </a:buClr>
              <a:buSzPts val="600"/>
            </a:pPr>
            <a:endParaRPr sz="1482">
              <a:solidFill>
                <a:srgbClr val="000000"/>
              </a:solidFill>
              <a:latin typeface="Gill Sans"/>
              <a:ea typeface="Gill Sans"/>
              <a:cs typeface="Gill Sans"/>
              <a:sym typeface="Gill Sans"/>
            </a:endParaRPr>
          </a:p>
          <a:p>
            <a:pPr>
              <a:buClr>
                <a:srgbClr val="000000"/>
              </a:buClr>
              <a:buSzPts val="500"/>
            </a:pPr>
            <a:endParaRPr sz="1482">
              <a:solidFill>
                <a:srgbClr val="000000"/>
              </a:solidFill>
              <a:latin typeface="Gill Sans"/>
              <a:ea typeface="Gill Sans"/>
              <a:cs typeface="Gill Sans"/>
              <a:sym typeface="Gill Sans"/>
            </a:endParaRPr>
          </a:p>
        </p:txBody>
      </p:sp>
      <p:pic>
        <p:nvPicPr>
          <p:cNvPr id="246" name="Google Shape;246;g8c8c0b4e5f_0_18"/>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47" name="Google Shape;247;g8c8c0b4e5f_0_18"/>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c0f2b2eed9_0_4"/>
          <p:cNvSpPr txBox="1"/>
          <p:nvPr/>
        </p:nvSpPr>
        <p:spPr>
          <a:xfrm>
            <a:off x="6383971" y="-85427"/>
            <a:ext cx="5709199" cy="5940269"/>
          </a:xfrm>
          <a:prstGeom prst="rect">
            <a:avLst/>
          </a:prstGeom>
          <a:noFill/>
          <a:ln>
            <a:noFill/>
          </a:ln>
        </p:spPr>
        <p:txBody>
          <a:bodyPr spcFirstLastPara="1" wrap="square" lIns="193511" tIns="193511" rIns="193511" bIns="193511" anchor="t" anchorCtr="0">
            <a:spAutoFit/>
          </a:bodyPr>
          <a:lstStyle/>
          <a:p>
            <a:pPr algn="ctr">
              <a:buClr>
                <a:srgbClr val="000000"/>
              </a:buClr>
              <a:buSzPts val="900"/>
            </a:pPr>
            <a:r>
              <a:rPr lang="fi-FI" sz="1905" b="1" dirty="0">
                <a:solidFill>
                  <a:schemeClr val="dk1"/>
                </a:solidFill>
                <a:latin typeface="Gill Sans"/>
                <a:ea typeface="Gill Sans"/>
                <a:cs typeface="Gill Sans"/>
                <a:sym typeface="Gill Sans"/>
              </a:rPr>
              <a:t>Yhteinen keskustelu jatkuu</a:t>
            </a:r>
            <a:endParaRPr sz="1905" b="1" dirty="0">
              <a:solidFill>
                <a:schemeClr val="dk1"/>
              </a:solidFill>
              <a:latin typeface="Gill Sans"/>
              <a:ea typeface="Gill Sans"/>
              <a:cs typeface="Gill Sans"/>
              <a:sym typeface="Gill Sans"/>
            </a:endParaRPr>
          </a:p>
          <a:p>
            <a:pPr>
              <a:lnSpc>
                <a:spcPct val="115000"/>
              </a:lnSpc>
              <a:buClr>
                <a:srgbClr val="000000"/>
              </a:buClr>
              <a:buSzPts val="700"/>
            </a:pPr>
            <a:endParaRPr sz="1482" dirty="0">
              <a:solidFill>
                <a:schemeClr val="dk1"/>
              </a:solidFill>
              <a:latin typeface="Gill Sans"/>
              <a:ea typeface="Gill Sans"/>
              <a:cs typeface="Gill Sans"/>
              <a:sym typeface="Gill Sans"/>
            </a:endParaRPr>
          </a:p>
          <a:p>
            <a:pPr>
              <a:lnSpc>
                <a:spcPct val="115000"/>
              </a:lnSpc>
            </a:pPr>
            <a:r>
              <a:rPr lang="fi-FI" sz="1270" dirty="0">
                <a:solidFill>
                  <a:schemeClr val="dk1"/>
                </a:solidFill>
                <a:latin typeface="Gill Sans"/>
                <a:ea typeface="Gill Sans"/>
                <a:cs typeface="Gill Sans"/>
                <a:sym typeface="Gill Sans"/>
              </a:rPr>
              <a:t>Jatketaan keskustelua näiden kokemusten ja pohdintojen avulla. Minulla on teille muutama kysymys, joiden avulla voimme jatkaa keskustelua eteenpäin. </a:t>
            </a:r>
            <a:endParaRPr sz="3810" dirty="0">
              <a:solidFill>
                <a:schemeClr val="dk1"/>
              </a:solidFill>
            </a:endParaRPr>
          </a:p>
          <a:p>
            <a:pPr>
              <a:lnSpc>
                <a:spcPct val="115000"/>
              </a:lnSpc>
            </a:pPr>
            <a:r>
              <a:rPr lang="fi-FI" sz="1270" i="1" dirty="0">
                <a:solidFill>
                  <a:schemeClr val="dk1"/>
                </a:solidFill>
                <a:latin typeface="Gill Sans"/>
                <a:ea typeface="Gill Sans"/>
                <a:cs typeface="Gill Sans"/>
                <a:sym typeface="Gill Sans"/>
              </a:rPr>
              <a:t>Valitse näistä kysymyksistä keskusteluusi sopivimmat. Voit myös muokata kysymyksiä.</a:t>
            </a:r>
            <a:r>
              <a:rPr lang="fi-FI" sz="1270" i="1" dirty="0">
                <a:latin typeface="Gill Sans"/>
                <a:ea typeface="Gill Sans"/>
                <a:cs typeface="Gill Sans"/>
                <a:sym typeface="Gill Sans"/>
              </a:rPr>
              <a:t> </a:t>
            </a:r>
          </a:p>
          <a:p>
            <a:pPr>
              <a:lnSpc>
                <a:spcPct val="115000"/>
              </a:lnSpc>
            </a:pPr>
            <a:endParaRPr sz="1270" i="1" dirty="0">
              <a:solidFill>
                <a:schemeClr val="dk1"/>
              </a:solidFill>
              <a:latin typeface="Gill Sans"/>
              <a:sym typeface="Gill Sans"/>
            </a:endParaRPr>
          </a:p>
          <a:p>
            <a:pPr>
              <a:buClr>
                <a:srgbClr val="202124"/>
              </a:buClr>
              <a:buSzPts val="600"/>
            </a:pPr>
            <a:r>
              <a:rPr lang="fi-FI" sz="1250" dirty="0">
                <a:ea typeface="+mn-lt"/>
                <a:cs typeface="+mn-lt"/>
              </a:rPr>
              <a:t>•       Miten voimme parhaiten valmistaa yksilöt elämään ja tulevaisuuteen?</a:t>
            </a:r>
            <a:endParaRPr lang="fi-FI" dirty="0">
              <a:ea typeface="Calibri" panose="020F0502020204030204"/>
              <a:cs typeface="Calibri" panose="020F0502020204030204"/>
            </a:endParaRPr>
          </a:p>
          <a:p>
            <a:pPr>
              <a:buClr>
                <a:srgbClr val="202124"/>
              </a:buClr>
              <a:buSzPts val="600"/>
            </a:pPr>
            <a:r>
              <a:rPr lang="fi-FI" sz="1250" dirty="0">
                <a:ea typeface="+mn-lt"/>
                <a:cs typeface="+mn-lt"/>
              </a:rPr>
              <a:t>•       Mitkä taidot ja valmiudet sinusta ovat tärkeitä tulevaisuuden kannalta, kun ajatellaan aikaa 30 vuoden päähän? </a:t>
            </a:r>
            <a:endParaRPr lang="fi-FI" dirty="0">
              <a:ea typeface="+mn-lt"/>
              <a:cs typeface="+mn-lt"/>
            </a:endParaRPr>
          </a:p>
          <a:p>
            <a:pPr>
              <a:buClr>
                <a:srgbClr val="202124"/>
              </a:buClr>
              <a:buSzPts val="600"/>
            </a:pPr>
            <a:r>
              <a:rPr lang="fi-FI" sz="1250" dirty="0">
                <a:ea typeface="+mn-lt"/>
                <a:cs typeface="+mn-lt"/>
              </a:rPr>
              <a:t>•       Millaisten taitojen opettamisen kautta voimme rakentaa toivottavaa tulevaisuutta ja edistää yksilön, yhteisöjen ja koko planeetan hyvinvointia?</a:t>
            </a:r>
          </a:p>
          <a:p>
            <a:pPr>
              <a:buClr>
                <a:srgbClr val="202124"/>
              </a:buClr>
              <a:buSzPts val="600"/>
            </a:pPr>
            <a:r>
              <a:rPr lang="fi-FI" sz="1250" dirty="0">
                <a:ea typeface="+mn-lt"/>
                <a:cs typeface="+mn-lt"/>
              </a:rPr>
              <a:t>•       Millaiset tiedot ja taidot eivät vanhene?</a:t>
            </a:r>
          </a:p>
          <a:p>
            <a:pPr>
              <a:buClr>
                <a:srgbClr val="202124"/>
              </a:buClr>
              <a:buSzPts val="600"/>
            </a:pPr>
            <a:r>
              <a:rPr lang="fi-FI" sz="1250" dirty="0">
                <a:ea typeface="+mn-lt"/>
                <a:cs typeface="+mn-lt"/>
              </a:rPr>
              <a:t>•       Mitkä ovat “koulun” tehtävät tulevaisuudessa? Keitä tulevaisuuden “koulussa” opiskelisi?</a:t>
            </a:r>
          </a:p>
          <a:p>
            <a:pPr>
              <a:buClr>
                <a:srgbClr val="202124"/>
              </a:buClr>
              <a:buSzPts val="600"/>
            </a:pPr>
            <a:r>
              <a:rPr lang="fi-FI" sz="1250" dirty="0">
                <a:ea typeface="+mn-lt"/>
                <a:cs typeface="+mn-lt"/>
              </a:rPr>
              <a:t>•       Millainen “koulu” toimii vastapainona kovalle ja kiihtyvälle muutostahdille? Tarvitaanko tällaista vastapainoa?</a:t>
            </a:r>
            <a:endParaRPr lang="fi-FI" dirty="0">
              <a:ea typeface="+mn-lt"/>
              <a:cs typeface="+mn-lt"/>
            </a:endParaRPr>
          </a:p>
          <a:p>
            <a:pPr>
              <a:buSzPts val="600"/>
            </a:pPr>
            <a:r>
              <a:rPr lang="fi-FI" sz="1250" dirty="0">
                <a:ea typeface="+mn-lt"/>
                <a:cs typeface="+mn-lt"/>
              </a:rPr>
              <a:t>•       Mitä taitoja tarvitaan ja miten koulun tulisi järjestyä, jotta oppijat saisivat valmiuksia maailman muuttamiseen?</a:t>
            </a:r>
            <a:endParaRPr lang="fi-FI">
              <a:ea typeface="Calibri" panose="020F0502020204030204"/>
              <a:cs typeface="Calibri" panose="020F0502020204030204"/>
            </a:endParaRPr>
          </a:p>
          <a:p>
            <a:pPr marL="851535"/>
            <a:endParaRPr sz="1270" dirty="0">
              <a:solidFill>
                <a:srgbClr val="202124"/>
              </a:solidFill>
              <a:latin typeface="Gill Sans"/>
              <a:ea typeface="Gill Sans"/>
              <a:cs typeface="Gill Sans"/>
            </a:endParaRPr>
          </a:p>
          <a:p>
            <a:r>
              <a:rPr lang="fi-FI" sz="1270" b="1" dirty="0">
                <a:solidFill>
                  <a:schemeClr val="dk1"/>
                </a:solidFill>
                <a:latin typeface="Gill Sans"/>
                <a:ea typeface="Gill Sans"/>
                <a:cs typeface="Gill Sans"/>
                <a:sym typeface="Gill Sans"/>
              </a:rPr>
              <a:t>Syventävät apukysymykset ohjaajan tueksi</a:t>
            </a:r>
            <a:br>
              <a:rPr lang="fi-FI" sz="1270" b="1" dirty="0">
                <a:latin typeface="Gill Sans"/>
                <a:ea typeface="Gill Sans"/>
                <a:cs typeface="Gill Sans"/>
              </a:rPr>
            </a:br>
            <a:endParaRPr sz="1270" b="1" dirty="0">
              <a:solidFill>
                <a:schemeClr val="dk1"/>
              </a:solidFill>
              <a:latin typeface="Gill Sans"/>
              <a:ea typeface="Gill Sans"/>
              <a:cs typeface="Gill Sans"/>
              <a:sym typeface="Gill Sans"/>
            </a:endParaRPr>
          </a:p>
          <a:p>
            <a:pPr marL="1214755" indent="-362585">
              <a:buClr>
                <a:schemeClr val="dk1"/>
              </a:buClr>
              <a:buSzPts val="600"/>
              <a:buFont typeface="Arial"/>
              <a:buChar char="•"/>
            </a:pPr>
            <a:r>
              <a:rPr lang="fi-FI" sz="1270" dirty="0">
                <a:solidFill>
                  <a:schemeClr val="dk1"/>
                </a:solidFill>
                <a:latin typeface="Gill Sans"/>
                <a:ea typeface="Gill Sans"/>
                <a:cs typeface="Gill Sans"/>
                <a:sym typeface="Gill Sans"/>
              </a:rPr>
              <a:t>Miksi juuri nämä asiat nousivat mieleesi, mitä luulet?</a:t>
            </a:r>
            <a:endParaRPr sz="3810" dirty="0">
              <a:solidFill>
                <a:schemeClr val="dk1"/>
              </a:solidFill>
              <a:ea typeface="Calibri" panose="020F0502020204030204"/>
              <a:cs typeface="Calibri" panose="020F0502020204030204"/>
            </a:endParaRPr>
          </a:p>
          <a:p>
            <a:pPr marL="1214755" indent="-362585">
              <a:buClr>
                <a:schemeClr val="dk1"/>
              </a:buClr>
              <a:buSzPts val="600"/>
              <a:buFont typeface="Arial"/>
              <a:buChar char="•"/>
            </a:pPr>
            <a:r>
              <a:rPr lang="fi-FI" sz="1270" dirty="0">
                <a:solidFill>
                  <a:schemeClr val="dk1"/>
                </a:solidFill>
                <a:latin typeface="Gill Sans"/>
                <a:ea typeface="Gill Sans"/>
                <a:cs typeface="Gill Sans"/>
                <a:sym typeface="Gill Sans"/>
              </a:rPr>
              <a:t>Minkälaiset kokemukset tai tilanteet ovat vaikuttaneet siihen, että nostit näitä asioita esiin?</a:t>
            </a:r>
            <a:endParaRPr sz="3810" dirty="0">
              <a:solidFill>
                <a:schemeClr val="dk1"/>
              </a:solidFill>
              <a:ea typeface="Calibri" panose="020F0502020204030204"/>
              <a:cs typeface="Calibri" panose="020F0502020204030204"/>
            </a:endParaRPr>
          </a:p>
          <a:p>
            <a:pPr marL="2902585" indent="967105" algn="just">
              <a:lnSpc>
                <a:spcPct val="115000"/>
              </a:lnSpc>
              <a:buClr>
                <a:srgbClr val="000000"/>
              </a:buClr>
              <a:buSzPts val="700"/>
            </a:pPr>
            <a:r>
              <a:rPr lang="fi-FI" sz="1270" b="1" dirty="0">
                <a:solidFill>
                  <a:srgbClr val="000000"/>
                </a:solidFill>
                <a:latin typeface="Gill Sans"/>
                <a:ea typeface="Gill Sans"/>
                <a:cs typeface="Gill Sans"/>
                <a:sym typeface="Gill Sans"/>
              </a:rPr>
              <a:t>50 min</a:t>
            </a:r>
            <a:endParaRPr sz="2752" b="1" dirty="0">
              <a:solidFill>
                <a:srgbClr val="000000"/>
              </a:solidFill>
              <a:latin typeface="Calibri"/>
              <a:ea typeface="Calibri"/>
              <a:cs typeface="Calibri"/>
            </a:endParaRPr>
          </a:p>
        </p:txBody>
      </p:sp>
      <p:sp>
        <p:nvSpPr>
          <p:cNvPr id="254" name="Google Shape;254;gc0f2b2eed9_0_4"/>
          <p:cNvSpPr txBox="1"/>
          <p:nvPr/>
        </p:nvSpPr>
        <p:spPr>
          <a:xfrm>
            <a:off x="542176" y="373846"/>
            <a:ext cx="5169395" cy="5951426"/>
          </a:xfrm>
          <a:prstGeom prst="rect">
            <a:avLst/>
          </a:prstGeom>
          <a:noFill/>
          <a:ln>
            <a:noFill/>
          </a:ln>
        </p:spPr>
        <p:txBody>
          <a:bodyPr spcFirstLastPara="1" wrap="square" lIns="193511" tIns="193511" rIns="193511" bIns="193511" anchor="t" anchorCtr="0">
            <a:sp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85 	Yhteinen keskustelu (sis. tauko)</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Voit sanoittaa ääneen hankalia tilanteita. Esiin nousseita ongelmia ei tarvitse ratkaista tässä keskustelussa, mutta voi olla hyvä, että ne tulevat esille. Jos tulee tiukka tilanne, sen voi sanoa ääneen ja pitää vaikka pienen tauon ja jatkaa sen jälkeen eteenpäin.</a:t>
            </a:r>
            <a:endParaRPr sz="1270" i="1"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Muistuta tarpeen mukaan Rakentavan keskustelun pelisäännöistä, joihin on yhdessä sitouduttu. Kunnioitetaan myös heitä, jotka eivät ole läsnä.</a:t>
            </a:r>
            <a:endParaRPr sz="1270"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Ohjaa keskustelijoita liittymään edellisen puheenvuoroon ja puhumaan enemmän itsestä kuin muista.</a:t>
            </a:r>
            <a:endParaRPr sz="1270" i="1"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Kysy erityisesti heiltä, jotka eivät ole vielä paljon puhuneet.</a:t>
            </a:r>
            <a:endParaRPr sz="1270" i="1"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Voitte tarvittaessa ottaa kysymyksen jälkeen pariporinan, jotta osallistujilla on mahdollisuus jäsentää ajatuksiaan.</a:t>
            </a:r>
            <a:endParaRPr sz="1270" i="1" dirty="0">
              <a:solidFill>
                <a:schemeClr val="dk1"/>
              </a:solidFill>
              <a:latin typeface="Gill Sans"/>
              <a:ea typeface="Gill Sans"/>
              <a:cs typeface="Gill Sans"/>
              <a:sym typeface="Gill Sans"/>
            </a:endParaRPr>
          </a:p>
          <a:p>
            <a:pPr marL="967710">
              <a:lnSpc>
                <a:spcPct val="115000"/>
              </a:lnSpc>
              <a:buClr>
                <a:srgbClr val="000000"/>
              </a:buClr>
              <a:buSzPts val="600"/>
            </a:pPr>
            <a:endParaRPr sz="1270" i="1" dirty="0">
              <a:solidFill>
                <a:schemeClr val="dk1"/>
              </a:solidFill>
              <a:latin typeface="Gill Sans"/>
              <a:ea typeface="Gill Sans"/>
              <a:cs typeface="Gill Sans"/>
              <a:sym typeface="Gill Sans"/>
            </a:endParaRPr>
          </a:p>
          <a:p>
            <a:pPr>
              <a:lnSpc>
                <a:spcPct val="115000"/>
              </a:lnSpc>
              <a:buClr>
                <a:srgbClr val="000000"/>
              </a:buClr>
              <a:buSzPts val="600"/>
            </a:pPr>
            <a:endParaRPr sz="1270" i="1" dirty="0">
              <a:solidFill>
                <a:schemeClr val="dk1"/>
              </a:solidFill>
              <a:latin typeface="Gill Sans"/>
              <a:ea typeface="Gill Sans"/>
              <a:cs typeface="Gill Sans"/>
              <a:sym typeface="Gill Sans"/>
            </a:endParaRPr>
          </a:p>
        </p:txBody>
      </p:sp>
      <p:pic>
        <p:nvPicPr>
          <p:cNvPr id="255" name="Google Shape;255;gc0f2b2eed9_0_4"/>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56" name="Google Shape;256;gc0f2b2eed9_0_4"/>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gc0f2b2eed9_0_11"/>
          <p:cNvSpPr txBox="1"/>
          <p:nvPr/>
        </p:nvSpPr>
        <p:spPr>
          <a:xfrm>
            <a:off x="825801" y="696101"/>
            <a:ext cx="5182095" cy="3843991"/>
          </a:xfrm>
          <a:prstGeom prst="rect">
            <a:avLst/>
          </a:prstGeom>
          <a:noFill/>
          <a:ln>
            <a:noFill/>
          </a:ln>
        </p:spPr>
        <p:txBody>
          <a:bodyPr spcFirstLastPara="1" wrap="square" lIns="193511" tIns="193511" rIns="193511" bIns="193511" anchor="t" anchorCtr="0">
            <a:sp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1100"/>
            </a:pPr>
            <a:endParaRPr sz="1905" dirty="0">
              <a:solidFill>
                <a:schemeClr val="dk1"/>
              </a:solidFill>
              <a:latin typeface="Gill Sans"/>
              <a:ea typeface="Gill Sans"/>
              <a:cs typeface="Gill Sans"/>
              <a:sym typeface="Gill Sans"/>
            </a:endParaRPr>
          </a:p>
          <a:p>
            <a:pPr>
              <a:buClr>
                <a:schemeClr val="dk1"/>
              </a:buClr>
              <a:buSzPts val="1100"/>
            </a:pPr>
            <a:endParaRPr sz="1905" dirty="0">
              <a:solidFill>
                <a:schemeClr val="dk1"/>
              </a:solidFill>
              <a:latin typeface="Gill Sans"/>
              <a:ea typeface="Gill Sans"/>
              <a:cs typeface="Gill Sans"/>
              <a:sym typeface="Gill Sans"/>
            </a:endParaRPr>
          </a:p>
          <a:p>
            <a:pPr>
              <a:buClr>
                <a:schemeClr val="dk1"/>
              </a:buClr>
              <a:buSzPts val="1100"/>
            </a:pPr>
            <a:endParaRPr sz="1905" dirty="0">
              <a:solidFill>
                <a:schemeClr val="dk1"/>
              </a:solidFill>
              <a:latin typeface="Gill Sans"/>
              <a:ea typeface="Gill Sans"/>
              <a:cs typeface="Gill Sans"/>
              <a:sym typeface="Gill Sans"/>
            </a:endParaRPr>
          </a:p>
          <a:p>
            <a:pPr>
              <a:buClr>
                <a:schemeClr val="dk1"/>
              </a:buClr>
              <a:buSzPts val="11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11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85 	Yhteinen keskustelu (sis. tauko)</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5 	Oivallusten kirjoittaminen</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1100"/>
            </a:pPr>
            <a:endParaRPr sz="1482" dirty="0">
              <a:solidFill>
                <a:schemeClr val="dk1"/>
              </a:solidFill>
              <a:latin typeface="Gill Sans"/>
              <a:ea typeface="Gill Sans"/>
              <a:cs typeface="Gill Sans"/>
              <a:sym typeface="Gill Sans"/>
            </a:endParaRPr>
          </a:p>
          <a:p>
            <a:pPr>
              <a:buClr>
                <a:schemeClr val="dk1"/>
              </a:buClr>
              <a:buSzPts val="1100"/>
            </a:pPr>
            <a:endParaRPr sz="2963" dirty="0">
              <a:solidFill>
                <a:srgbClr val="000000"/>
              </a:solidFill>
              <a:latin typeface="Calibri"/>
              <a:ea typeface="Calibri"/>
              <a:cs typeface="Calibri"/>
              <a:sym typeface="Calibri"/>
            </a:endParaRPr>
          </a:p>
        </p:txBody>
      </p:sp>
      <p:sp>
        <p:nvSpPr>
          <p:cNvPr id="272" name="Google Shape;272;gc0f2b2eed9_0_11"/>
          <p:cNvSpPr txBox="1"/>
          <p:nvPr/>
        </p:nvSpPr>
        <p:spPr>
          <a:xfrm>
            <a:off x="6566099" y="696100"/>
            <a:ext cx="5049384" cy="5082470"/>
          </a:xfrm>
          <a:prstGeom prst="rect">
            <a:avLst/>
          </a:prstGeom>
          <a:noFill/>
          <a:ln>
            <a:noFill/>
          </a:ln>
        </p:spPr>
        <p:txBody>
          <a:bodyPr spcFirstLastPara="1" wrap="square" lIns="193511" tIns="193511" rIns="193511" bIns="193511" anchor="t" anchorCtr="0">
            <a:spAutoFit/>
          </a:bodyPr>
          <a:lstStyle/>
          <a:p>
            <a:pPr algn="ctr">
              <a:buClr>
                <a:schemeClr val="dk1"/>
              </a:buClr>
              <a:buSzPts val="900"/>
            </a:pPr>
            <a:r>
              <a:rPr lang="fi-FI" sz="1905" b="1">
                <a:solidFill>
                  <a:schemeClr val="dk1"/>
                </a:solidFill>
                <a:latin typeface="Gill Sans"/>
                <a:ea typeface="Gill Sans"/>
                <a:cs typeface="Gill Sans"/>
                <a:sym typeface="Gill Sans"/>
              </a:rPr>
              <a:t>Oivallusten kirjoittaminen</a:t>
            </a:r>
            <a:endParaRPr sz="1905" b="1">
              <a:solidFill>
                <a:schemeClr val="dk1"/>
              </a:solidFill>
              <a:latin typeface="Gill Sans"/>
              <a:ea typeface="Gill Sans"/>
              <a:cs typeface="Gill Sans"/>
              <a:sym typeface="Gill Sans"/>
            </a:endParaRPr>
          </a:p>
          <a:p>
            <a:pPr>
              <a:buClr>
                <a:schemeClr val="dk1"/>
              </a:buClr>
              <a:buSzPts val="900"/>
            </a:pPr>
            <a:endParaRPr sz="1905" b="1">
              <a:solidFill>
                <a:schemeClr val="dk1"/>
              </a:solidFill>
              <a:latin typeface="Gill Sans"/>
              <a:ea typeface="Gill Sans"/>
              <a:cs typeface="Gill Sans"/>
              <a:sym typeface="Gill Sans"/>
            </a:endParaRPr>
          </a:p>
          <a:p>
            <a:pPr algn="just">
              <a:buClr>
                <a:srgbClr val="000000"/>
              </a:buClr>
              <a:buSzPts val="700"/>
            </a:pPr>
            <a:r>
              <a:rPr lang="fi-FI" sz="1482">
                <a:solidFill>
                  <a:schemeClr val="dk1"/>
                </a:solidFill>
                <a:latin typeface="Gill Sans"/>
                <a:ea typeface="Gill Sans"/>
                <a:cs typeface="Gill Sans"/>
                <a:sym typeface="Gill Sans"/>
              </a:rPr>
              <a:t>Kiitos hyvästä ja rakentavasta keskustelusta! Olette jakaneet kokemuksianne liittyen esimerkiksi…</a:t>
            </a: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marL="967710" indent="-577938" algn="just">
              <a:buClr>
                <a:schemeClr val="dk1"/>
              </a:buClr>
              <a:buSzPts val="700"/>
              <a:buFont typeface="Gill Sans"/>
              <a:buChar char="➔"/>
            </a:pPr>
            <a:r>
              <a:rPr lang="fi-FI" sz="1482" i="1">
                <a:solidFill>
                  <a:schemeClr val="dk1"/>
                </a:solidFill>
                <a:latin typeface="Gill Sans"/>
                <a:ea typeface="Gill Sans"/>
                <a:cs typeface="Gill Sans"/>
                <a:sym typeface="Gill Sans"/>
              </a:rPr>
              <a:t>Kokoa ja kerro lyhyesti, mistä teemoista on puhuttu</a:t>
            </a:r>
            <a:endParaRPr sz="1482" i="1">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chemeClr val="dk1"/>
              </a:buClr>
              <a:buSzPts val="400"/>
            </a:pPr>
            <a:r>
              <a:rPr lang="fi-FI" sz="1482">
                <a:solidFill>
                  <a:schemeClr val="dk1"/>
                </a:solidFill>
                <a:latin typeface="Gill Sans"/>
                <a:ea typeface="Gill Sans"/>
                <a:cs typeface="Gill Sans"/>
                <a:sym typeface="Gill Sans"/>
              </a:rPr>
              <a:t>Seuraavaksi kirjoitamme, mitä oivalluksia, tunteita tai ajatuksia yhteisestä keskustelustamme syntyi.</a:t>
            </a:r>
            <a:endParaRPr sz="1482">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algn="just">
              <a:buClr>
                <a:schemeClr val="dk1"/>
              </a:buClr>
              <a:buSzPts val="400"/>
            </a:pPr>
            <a:r>
              <a:rPr lang="fi-FI" sz="1482">
                <a:solidFill>
                  <a:schemeClr val="dk1"/>
                </a:solidFill>
                <a:latin typeface="Gill Sans"/>
                <a:ea typeface="Gill Sans"/>
                <a:cs typeface="Gill Sans"/>
                <a:sym typeface="Gill Sans"/>
              </a:rPr>
              <a:t>Kirjoita itse omaan paperiisi tai koneelle muutama oivallus, tunne tai ajatus, joka sinulle jäi mieleen keskustelusta.</a:t>
            </a:r>
            <a:endParaRPr sz="1482">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algn="just">
              <a:buClr>
                <a:srgbClr val="000000"/>
              </a:buClr>
              <a:buSzPts val="700"/>
            </a:pPr>
            <a:r>
              <a:rPr lang="fi-FI" sz="1482">
                <a:solidFill>
                  <a:schemeClr val="dk1"/>
                </a:solidFill>
                <a:latin typeface="Gill Sans"/>
                <a:ea typeface="Gill Sans"/>
                <a:cs typeface="Gill Sans"/>
                <a:sym typeface="Gill Sans"/>
              </a:rPr>
              <a:t>Tähän on aikaa muutama minuutti. Valitse niistä yksi, jonka haluat jakaa tässä yhdessä.</a:t>
            </a: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marL="3870838" algn="just">
              <a:buClr>
                <a:schemeClr val="dk1"/>
              </a:buClr>
              <a:buSzPts val="400"/>
            </a:pPr>
            <a:r>
              <a:rPr lang="fi-FI" sz="1482" b="1">
                <a:solidFill>
                  <a:schemeClr val="dk1"/>
                </a:solidFill>
                <a:latin typeface="Gill Sans"/>
                <a:ea typeface="Gill Sans"/>
                <a:cs typeface="Gill Sans"/>
                <a:sym typeface="Gill Sans"/>
              </a:rPr>
              <a:t>5 min</a:t>
            </a:r>
            <a:endParaRPr sz="1482">
              <a:solidFill>
                <a:srgbClr val="000000"/>
              </a:solidFill>
              <a:latin typeface="Gill Sans"/>
              <a:ea typeface="Gill Sans"/>
              <a:cs typeface="Gill Sans"/>
              <a:sym typeface="Gill Sans"/>
            </a:endParaRPr>
          </a:p>
        </p:txBody>
      </p:sp>
      <p:pic>
        <p:nvPicPr>
          <p:cNvPr id="273" name="Google Shape;273;gc0f2b2eed9_0_11"/>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74" name="Google Shape;274;gc0f2b2eed9_0_11"/>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129110A453379A498ACA83F188E67C14" ma:contentTypeVersion="16" ma:contentTypeDescription="Luo uusi asiakirja." ma:contentTypeScope="" ma:versionID="1ce00bc66dcf3b212867571aa9de5883">
  <xsd:schema xmlns:xsd="http://www.w3.org/2001/XMLSchema" xmlns:xs="http://www.w3.org/2001/XMLSchema" xmlns:p="http://schemas.microsoft.com/office/2006/metadata/properties" xmlns:ns2="870d4c2a-a622-411f-abe1-d73674b832c7" xmlns:ns3="5d5ac888-2caa-4496-82b4-94ab63ca4848" targetNamespace="http://schemas.microsoft.com/office/2006/metadata/properties" ma:root="true" ma:fieldsID="bcbaec85767a94c92db3fb6d22cd9f37" ns2:_="" ns3:_="">
    <xsd:import namespace="870d4c2a-a622-411f-abe1-d73674b832c7"/>
    <xsd:import namespace="5d5ac888-2caa-4496-82b4-94ab63ca48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d4c2a-a622-411f-abe1-d73674b832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68368d19-394a-43c3-b1c3-9d7afa15e6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d5ac888-2caa-4496-82b4-94ab63ca4848" elementFormDefault="qualified">
    <xsd:import namespace="http://schemas.microsoft.com/office/2006/documentManagement/types"/>
    <xsd:import namespace="http://schemas.microsoft.com/office/infopath/2007/PartnerControls"/>
    <xsd:element name="SharedWithUsers" ma:index="1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Jakamisen tiedot" ma:internalName="SharedWithDetails" ma:readOnly="true">
      <xsd:simpleType>
        <xsd:restriction base="dms:Note">
          <xsd:maxLength value="255"/>
        </xsd:restriction>
      </xsd:simpleType>
    </xsd:element>
    <xsd:element name="TaxCatchAll" ma:index="23" nillable="true" ma:displayName="Taxonomy Catch All Column" ma:hidden="true" ma:list="{b8703ee6-4e15-4134-91bf-303e0f0d47d9}" ma:internalName="TaxCatchAll" ma:showField="CatchAllData" ma:web="5d5ac888-2caa-4496-82b4-94ab63ca48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d5ac888-2caa-4496-82b4-94ab63ca4848" xsi:nil="true"/>
    <lcf76f155ced4ddcb4097134ff3c332f xmlns="870d4c2a-a622-411f-abe1-d73674b832c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DB807D-FE7F-4D2C-A1DB-9335539B7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0d4c2a-a622-411f-abe1-d73674b832c7"/>
    <ds:schemaRef ds:uri="5d5ac888-2caa-4496-82b4-94ab63ca48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30CD07-C870-4481-B041-6F513CDB34D9}">
  <ds:schemaRefs>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purl.org/dc/terms/"/>
    <ds:schemaRef ds:uri="5d5ac888-2caa-4496-82b4-94ab63ca4848"/>
    <ds:schemaRef ds:uri="http://schemas.microsoft.com/office/infopath/2007/PartnerControls"/>
    <ds:schemaRef ds:uri="870d4c2a-a622-411f-abe1-d73674b832c7"/>
  </ds:schemaRefs>
</ds:datastoreItem>
</file>

<file path=customXml/itemProps3.xml><?xml version="1.0" encoding="utf-8"?>
<ds:datastoreItem xmlns:ds="http://schemas.openxmlformats.org/officeDocument/2006/customXml" ds:itemID="{78E32488-6211-4D97-87A0-E8B05613E9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TotalTime>
  <Words>1771</Words>
  <Application>Microsoft Macintosh PowerPoint</Application>
  <PresentationFormat>Laajakuva</PresentationFormat>
  <Paragraphs>306</Paragraphs>
  <Slides>11</Slides>
  <Notes>11</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11</vt:i4>
      </vt:variant>
    </vt:vector>
  </HeadingPairs>
  <TitlesOfParts>
    <vt:vector size="18" baseType="lpstr">
      <vt:lpstr>Arial</vt:lpstr>
      <vt:lpstr>Calibri</vt:lpstr>
      <vt:lpstr>Calibri Light</vt:lpstr>
      <vt:lpstr>Georgia</vt:lpstr>
      <vt:lpstr>Gill Sans</vt:lpstr>
      <vt:lpstr>Noto Sans Symbols</vt: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Eeva Mäkelä</dc:creator>
  <cp:lastModifiedBy>Tiina Karhuvirta</cp:lastModifiedBy>
  <cp:revision>33</cp:revision>
  <dcterms:created xsi:type="dcterms:W3CDTF">2022-07-21T12:17:39Z</dcterms:created>
  <dcterms:modified xsi:type="dcterms:W3CDTF">2022-08-25T12:21:39Z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0x010100129110A453379A498ACA83F188E67C14</vt:lpwstr>
  </property>
  <property fmtid="{D5CDD505-2E9C-101B-9397-08002B2CF9AE}" pid="3" name="MediaServiceImageTags">
    <vt:lpwstr/>
  </property>
</Properties>
</file>